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32" r:id="rId2"/>
  </p:sldMasterIdLst>
  <p:notesMasterIdLst>
    <p:notesMasterId r:id="rId49"/>
  </p:notesMasterIdLst>
  <p:handoutMasterIdLst>
    <p:handoutMasterId r:id="rId50"/>
  </p:handoutMasterIdLst>
  <p:sldIdLst>
    <p:sldId id="303" r:id="rId3"/>
    <p:sldId id="321" r:id="rId4"/>
    <p:sldId id="402" r:id="rId5"/>
    <p:sldId id="273" r:id="rId6"/>
    <p:sldId id="313" r:id="rId7"/>
    <p:sldId id="320" r:id="rId8"/>
    <p:sldId id="318" r:id="rId9"/>
    <p:sldId id="314" r:id="rId10"/>
    <p:sldId id="311" r:id="rId11"/>
    <p:sldId id="289" r:id="rId12"/>
    <p:sldId id="316" r:id="rId13"/>
    <p:sldId id="266" r:id="rId14"/>
    <p:sldId id="268" r:id="rId15"/>
    <p:sldId id="269" r:id="rId16"/>
    <p:sldId id="288" r:id="rId17"/>
    <p:sldId id="271" r:id="rId18"/>
    <p:sldId id="319" r:id="rId19"/>
    <p:sldId id="315" r:id="rId20"/>
    <p:sldId id="292" r:id="rId21"/>
    <p:sldId id="306" r:id="rId22"/>
    <p:sldId id="293" r:id="rId23"/>
    <p:sldId id="290" r:id="rId24"/>
    <p:sldId id="305" r:id="rId25"/>
    <p:sldId id="259" r:id="rId26"/>
    <p:sldId id="307" r:id="rId27"/>
    <p:sldId id="308" r:id="rId28"/>
    <p:sldId id="309" r:id="rId29"/>
    <p:sldId id="310" r:id="rId30"/>
    <p:sldId id="296" r:id="rId31"/>
    <p:sldId id="274" r:id="rId32"/>
    <p:sldId id="275" r:id="rId33"/>
    <p:sldId id="277" r:id="rId34"/>
    <p:sldId id="282" r:id="rId35"/>
    <p:sldId id="317" r:id="rId36"/>
    <p:sldId id="403" r:id="rId37"/>
    <p:sldId id="404" r:id="rId38"/>
    <p:sldId id="406" r:id="rId39"/>
    <p:sldId id="405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</p:sldIdLst>
  <p:sldSz cx="9144000" cy="5143500" type="screen16x9"/>
  <p:notesSz cx="6858000" cy="9144000"/>
  <p:defaultTextStyle>
    <a:defPPr>
      <a:defRPr lang="en-US"/>
    </a:defPPr>
    <a:lvl1pPr marL="0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03"/>
  </p:normalViewPr>
  <p:slideViewPr>
    <p:cSldViewPr snapToGrid="0" snapToObjects="1">
      <p:cViewPr varScale="1">
        <p:scale>
          <a:sx n="137" d="100"/>
          <a:sy n="137" d="100"/>
        </p:scale>
        <p:origin x="8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A14C2-8FAA-A143-8243-328B678361C1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B1B8-AB42-254B-8281-77F41CF4C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62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0F59C-F1C1-8847-B4DB-804D87CD3BEC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89E32-8917-5D42-9FCE-61AB1EFC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4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B9FCD-B981-5144-957F-9181D6C8E66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33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1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correlation</a:t>
            </a:r>
            <a:r>
              <a:rPr lang="en-US" baseline="0" dirty="0"/>
              <a:t> with clinical chemistry done at in the hospital lab</a:t>
            </a:r>
          </a:p>
          <a:p>
            <a:r>
              <a:rPr lang="en-US" baseline="0" dirty="0"/>
              <a:t>Different scales: g/L vs. </a:t>
            </a:r>
            <a:r>
              <a:rPr lang="en-US" baseline="0" dirty="0" err="1"/>
              <a:t>fmol</a:t>
            </a:r>
            <a:r>
              <a:rPr lang="en-US" baseline="0" dirty="0"/>
              <a:t>/</a:t>
            </a:r>
            <a:r>
              <a:rPr lang="en-US" baseline="0" dirty="0" err="1"/>
              <a:t>ul</a:t>
            </a:r>
            <a:r>
              <a:rPr lang="en-US" baseline="0" dirty="0"/>
              <a:t> </a:t>
            </a:r>
          </a:p>
          <a:p>
            <a:r>
              <a:rPr lang="en-US" baseline="0" dirty="0"/>
              <a:t>APOA1: Great accuracy (provided the clinical assay is correct)</a:t>
            </a:r>
          </a:p>
          <a:p>
            <a:r>
              <a:rPr lang="en-US" baseline="0" dirty="0"/>
              <a:t>APOB:  We seem to overestimate APOB by a factor of almost 2. Is this good accuracy? Dynamic range of plasma what we can detect in plasma is 4-5 orders of magnitude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20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what if we have 1000’s rather than 50-100 proteins we want to quantify in MS2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1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0548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25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b="1" dirty="0"/>
              <a:t>Top-down</a:t>
            </a:r>
          </a:p>
          <a:p>
            <a:pPr lvl="1" indent="0">
              <a:buNone/>
            </a:pPr>
            <a:r>
              <a:rPr lang="en-GB" sz="1400" dirty="0"/>
              <a:t>Analyses intact </a:t>
            </a:r>
            <a:r>
              <a:rPr lang="en-GB" sz="1400" b="1" dirty="0"/>
              <a:t>proteins</a:t>
            </a:r>
            <a:r>
              <a:rPr lang="en-GB" sz="1400" dirty="0"/>
              <a:t> and map protein fragment spectra to </a:t>
            </a:r>
            <a:r>
              <a:rPr lang="en-GB" sz="1400" b="1" dirty="0"/>
              <a:t>protein sequences</a:t>
            </a:r>
            <a:r>
              <a:rPr lang="en-GB" sz="1400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GB" sz="1400" dirty="0"/>
          </a:p>
          <a:p>
            <a:r>
              <a:rPr lang="en-GB" sz="1400" b="1" dirty="0"/>
              <a:t>Bottom-up</a:t>
            </a:r>
          </a:p>
          <a:p>
            <a:pPr lvl="1" indent="0">
              <a:buNone/>
            </a:pPr>
            <a:r>
              <a:rPr lang="en-GB" sz="1400" dirty="0"/>
              <a:t>Analyses </a:t>
            </a:r>
            <a:r>
              <a:rPr lang="en-GB" sz="1400" b="1" dirty="0"/>
              <a:t>peptides</a:t>
            </a:r>
            <a:r>
              <a:rPr lang="en-GB" sz="1400" dirty="0"/>
              <a:t> from hydrolysed proteins and map peptide spectra to </a:t>
            </a:r>
            <a:r>
              <a:rPr lang="en-GB" sz="1400" b="1" dirty="0"/>
              <a:t>protein sequences </a:t>
            </a:r>
            <a:r>
              <a:rPr lang="en-GB" sz="1400" dirty="0"/>
              <a:t>to infer their presence.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2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b="1" dirty="0"/>
              <a:t>Top-down</a:t>
            </a:r>
          </a:p>
          <a:p>
            <a:pPr lvl="1" indent="0">
              <a:buNone/>
            </a:pPr>
            <a:r>
              <a:rPr lang="en-GB" sz="1400" dirty="0"/>
              <a:t>Analyses intact </a:t>
            </a:r>
            <a:r>
              <a:rPr lang="en-GB" sz="1400" b="1" dirty="0"/>
              <a:t>proteins</a:t>
            </a:r>
            <a:r>
              <a:rPr lang="en-GB" sz="1400" dirty="0"/>
              <a:t> and map protein fragment spectra to </a:t>
            </a:r>
            <a:r>
              <a:rPr lang="en-GB" sz="1400" b="1" dirty="0"/>
              <a:t>protein sequences</a:t>
            </a:r>
            <a:r>
              <a:rPr lang="en-GB" sz="1400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GB" sz="1400" dirty="0"/>
          </a:p>
          <a:p>
            <a:r>
              <a:rPr lang="en-GB" sz="1400" b="1" dirty="0"/>
              <a:t>Bottom-up</a:t>
            </a:r>
          </a:p>
          <a:p>
            <a:pPr lvl="1" indent="0">
              <a:buNone/>
            </a:pPr>
            <a:r>
              <a:rPr lang="en-GB" sz="1400" dirty="0"/>
              <a:t>Analyses </a:t>
            </a:r>
            <a:r>
              <a:rPr lang="en-GB" sz="1400" b="1" dirty="0"/>
              <a:t>peptides</a:t>
            </a:r>
            <a:r>
              <a:rPr lang="en-GB" sz="1400" dirty="0"/>
              <a:t> from hydrolysed proteins and map peptide spectra to </a:t>
            </a:r>
            <a:r>
              <a:rPr lang="en-GB" sz="1400" b="1" dirty="0"/>
              <a:t>protein sequences </a:t>
            </a:r>
            <a:r>
              <a:rPr lang="en-GB" sz="1400" dirty="0"/>
              <a:t>to infer their presence.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25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Horizontal:</a:t>
            </a:r>
            <a:r>
              <a:rPr lang="en-US" baseline="0" dirty="0"/>
              <a:t> One peptide m/z over time (extracted ion chromatogram)</a:t>
            </a:r>
          </a:p>
          <a:p>
            <a:r>
              <a:rPr lang="en-US" baseline="0" dirty="0"/>
              <a:t>Vertical: One mass spectrum at a certain time point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9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3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3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4750739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68577" rIns="68577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34289" tIns="0" rIns="34289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09226"/>
            <a:ext cx="5800725" cy="4319924"/>
          </a:xfrm>
        </p:spPr>
        <p:txBody>
          <a:bodyPr vert="eaVert" lIns="34289" tIns="0" rIns="34289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14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2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43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58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72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87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8021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916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460" indent="0">
              <a:buNone/>
              <a:defRPr sz="1800" b="1"/>
            </a:lvl2pPr>
            <a:lvl3pPr marL="822920" indent="0">
              <a:buNone/>
              <a:defRPr sz="1600" b="1"/>
            </a:lvl3pPr>
            <a:lvl4pPr marL="1234379" indent="0">
              <a:buNone/>
              <a:defRPr sz="1400" b="1"/>
            </a:lvl4pPr>
            <a:lvl5pPr marL="1645838" indent="0">
              <a:buNone/>
              <a:defRPr sz="1400" b="1"/>
            </a:lvl5pPr>
            <a:lvl6pPr marL="2057297" indent="0">
              <a:buNone/>
              <a:defRPr sz="1400" b="1"/>
            </a:lvl6pPr>
            <a:lvl7pPr marL="2468757" indent="0">
              <a:buNone/>
              <a:defRPr sz="1400" b="1"/>
            </a:lvl7pPr>
            <a:lvl8pPr marL="2880216" indent="0">
              <a:buNone/>
              <a:defRPr sz="1400" b="1"/>
            </a:lvl8pPr>
            <a:lvl9pPr marL="3291676" indent="0">
              <a:buNone/>
              <a:defRPr sz="14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5"/>
            <a:ext cx="4041775" cy="47982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460" indent="0">
              <a:buNone/>
              <a:defRPr sz="1800" b="1"/>
            </a:lvl2pPr>
            <a:lvl3pPr marL="822920" indent="0">
              <a:buNone/>
              <a:defRPr sz="1600" b="1"/>
            </a:lvl3pPr>
            <a:lvl4pPr marL="1234379" indent="0">
              <a:buNone/>
              <a:defRPr sz="1400" b="1"/>
            </a:lvl4pPr>
            <a:lvl5pPr marL="1645838" indent="0">
              <a:buNone/>
              <a:defRPr sz="1400" b="1"/>
            </a:lvl5pPr>
            <a:lvl6pPr marL="2057297" indent="0">
              <a:buNone/>
              <a:defRPr sz="1400" b="1"/>
            </a:lvl6pPr>
            <a:lvl7pPr marL="2468757" indent="0">
              <a:buNone/>
              <a:defRPr sz="1400" b="1"/>
            </a:lvl7pPr>
            <a:lvl8pPr marL="2880216" indent="0">
              <a:buNone/>
              <a:defRPr sz="1400" b="1"/>
            </a:lvl8pPr>
            <a:lvl9pPr marL="3291676" indent="0">
              <a:buNone/>
              <a:defRPr sz="14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6"/>
            <a:ext cx="4041775" cy="296346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3"/>
            <a:ext cx="5111750" cy="4389835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1300"/>
            </a:lvl1pPr>
            <a:lvl2pPr marL="411460" indent="0">
              <a:buNone/>
              <a:defRPr sz="1100"/>
            </a:lvl2pPr>
            <a:lvl3pPr marL="822920" indent="0">
              <a:buNone/>
              <a:defRPr sz="900"/>
            </a:lvl3pPr>
            <a:lvl4pPr marL="1234379" indent="0">
              <a:buNone/>
              <a:defRPr sz="800"/>
            </a:lvl4pPr>
            <a:lvl5pPr marL="1645838" indent="0">
              <a:buNone/>
              <a:defRPr sz="800"/>
            </a:lvl5pPr>
            <a:lvl6pPr marL="2057297" indent="0">
              <a:buNone/>
              <a:defRPr sz="800"/>
            </a:lvl6pPr>
            <a:lvl7pPr marL="2468757" indent="0">
              <a:buNone/>
              <a:defRPr sz="800"/>
            </a:lvl7pPr>
            <a:lvl8pPr marL="2880216" indent="0">
              <a:buNone/>
              <a:defRPr sz="800"/>
            </a:lvl8pPr>
            <a:lvl9pPr marL="3291676" indent="0">
              <a:buNone/>
              <a:defRPr sz="8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11460" indent="0">
              <a:buNone/>
              <a:defRPr sz="2500"/>
            </a:lvl2pPr>
            <a:lvl3pPr marL="822920" indent="0">
              <a:buNone/>
              <a:defRPr sz="2200"/>
            </a:lvl3pPr>
            <a:lvl4pPr marL="1234379" indent="0">
              <a:buNone/>
              <a:defRPr sz="1800"/>
            </a:lvl4pPr>
            <a:lvl5pPr marL="1645838" indent="0">
              <a:buNone/>
              <a:defRPr sz="1800"/>
            </a:lvl5pPr>
            <a:lvl6pPr marL="2057297" indent="0">
              <a:buNone/>
              <a:defRPr sz="1800"/>
            </a:lvl6pPr>
            <a:lvl7pPr marL="2468757" indent="0">
              <a:buNone/>
              <a:defRPr sz="1800"/>
            </a:lvl7pPr>
            <a:lvl8pPr marL="2880216" indent="0">
              <a:buNone/>
              <a:defRPr sz="1800"/>
            </a:lvl8pPr>
            <a:lvl9pPr marL="3291676" indent="0">
              <a:buNone/>
              <a:defRPr sz="1800"/>
            </a:lvl9pPr>
          </a:lstStyle>
          <a:p>
            <a:r>
              <a:rPr lang="sv-SE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300"/>
            </a:lvl1pPr>
            <a:lvl2pPr marL="411460" indent="0">
              <a:buNone/>
              <a:defRPr sz="1100"/>
            </a:lvl2pPr>
            <a:lvl3pPr marL="822920" indent="0">
              <a:buNone/>
              <a:defRPr sz="900"/>
            </a:lvl3pPr>
            <a:lvl4pPr marL="1234379" indent="0">
              <a:buNone/>
              <a:defRPr sz="800"/>
            </a:lvl4pPr>
            <a:lvl5pPr marL="1645838" indent="0">
              <a:buNone/>
              <a:defRPr sz="800"/>
            </a:lvl5pPr>
            <a:lvl6pPr marL="2057297" indent="0">
              <a:buNone/>
              <a:defRPr sz="800"/>
            </a:lvl6pPr>
            <a:lvl7pPr marL="2468757" indent="0">
              <a:buNone/>
              <a:defRPr sz="800"/>
            </a:lvl7pPr>
            <a:lvl8pPr marL="2880216" indent="0">
              <a:buNone/>
              <a:defRPr sz="800"/>
            </a:lvl8pPr>
            <a:lvl9pPr marL="3291676" indent="0">
              <a:buNone/>
              <a:defRPr sz="8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68577" rIns="68577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40"/>
            <a:ext cx="3703320" cy="552212"/>
          </a:xfrm>
        </p:spPr>
        <p:txBody>
          <a:bodyPr lIns="68577" rIns="68577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40"/>
            <a:ext cx="3703320" cy="552212"/>
          </a:xfrm>
        </p:spPr>
        <p:txBody>
          <a:bodyPr lIns="68577" rIns="68577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2"/>
            <a:ext cx="2400300" cy="2534343"/>
          </a:xfrm>
        </p:spPr>
        <p:txBody>
          <a:bodyPr lIns="68577" rIns="68577"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800"/>
            </a:lvl3pPr>
            <a:lvl4pPr marL="1028649" indent="0">
              <a:buNone/>
              <a:defRPr sz="700"/>
            </a:lvl4pPr>
            <a:lvl5pPr marL="1371532" indent="0">
              <a:buNone/>
              <a:defRPr sz="700"/>
            </a:lvl5pPr>
            <a:lvl6pPr marL="1714415" indent="0">
              <a:buNone/>
              <a:defRPr sz="700"/>
            </a:lvl6pPr>
            <a:lvl7pPr marL="2057297" indent="0">
              <a:buNone/>
              <a:defRPr sz="700"/>
            </a:lvl7pPr>
            <a:lvl8pPr marL="2400180" indent="0">
              <a:buNone/>
              <a:defRPr sz="700"/>
            </a:lvl8pPr>
            <a:lvl9pPr marL="2743064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4844841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1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2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342884" tIns="342884" anchor="t"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68577" tIns="0" rIns="68577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800"/>
            </a:lvl3pPr>
            <a:lvl4pPr marL="1028649" indent="0">
              <a:buNone/>
              <a:defRPr sz="700"/>
            </a:lvl4pPr>
            <a:lvl5pPr marL="1371532" indent="0">
              <a:buNone/>
              <a:defRPr sz="700"/>
            </a:lvl5pPr>
            <a:lvl6pPr marL="1714415" indent="0">
              <a:buNone/>
              <a:defRPr sz="700"/>
            </a:lvl6pPr>
            <a:lvl7pPr marL="2057297" indent="0">
              <a:buNone/>
              <a:defRPr sz="700"/>
            </a:lvl7pPr>
            <a:lvl8pPr marL="2400180" indent="0">
              <a:buNone/>
              <a:defRPr sz="700"/>
            </a:lvl8pPr>
            <a:lvl9pPr marL="2743064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593131"/>
          </a:xfrm>
          <a:prstGeom prst="rect">
            <a:avLst/>
          </a:prstGeom>
        </p:spPr>
        <p:txBody>
          <a:bodyPr vert="horz" lIns="68577" tIns="34289" rIns="68577" bIns="34289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54100"/>
            <a:ext cx="7543800" cy="3347721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4844841"/>
            <a:ext cx="1854203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fld id="{3E6405B0-BD5F-7046-B3C1-2ADD88C51D6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1"/>
            <a:ext cx="3617103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ctr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4844841"/>
            <a:ext cx="984019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8080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8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68577" tIns="34289" rIns="68577" bIns="34289" rtlCol="0" anchor="ctr">
            <a:normAutofit/>
          </a:bodyPr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68577" tIns="34289" rIns="68577" bIns="34289" rtlCol="0">
            <a:normAutofit/>
          </a:bodyPr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60"/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11460"/>
              <a:t>11/1/21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6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60"/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1146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0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1146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8595" indent="-308595" algn="l" defTabSz="41146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8622" indent="-257162" algn="l" defTabSz="411460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649" indent="-205730" algn="l" defTabSz="41146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08" indent="-205730" algn="l" defTabSz="41146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568" indent="-205730" algn="l" defTabSz="41146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3028" indent="-205730" algn="l" defTabSz="41146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487" indent="-205730" algn="l" defTabSz="41146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5946" indent="-205730" algn="l" defTabSz="41146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405" indent="-205730" algn="l" defTabSz="41146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60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20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79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838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297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757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216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676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bin"/><Relationship Id="rId3" Type="http://schemas.openxmlformats.org/officeDocument/2006/relationships/image" Target="../media/image14.bin"/><Relationship Id="rId7" Type="http://schemas.openxmlformats.org/officeDocument/2006/relationships/image" Target="../media/image18.bin"/><Relationship Id="rId2" Type="http://schemas.openxmlformats.org/officeDocument/2006/relationships/image" Target="../media/image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bin"/><Relationship Id="rId11" Type="http://schemas.openxmlformats.org/officeDocument/2006/relationships/image" Target="../media/image22.png"/><Relationship Id="rId5" Type="http://schemas.openxmlformats.org/officeDocument/2006/relationships/image" Target="../media/image16.bin"/><Relationship Id="rId10" Type="http://schemas.openxmlformats.org/officeDocument/2006/relationships/image" Target="../media/image21.bin"/><Relationship Id="rId4" Type="http://schemas.openxmlformats.org/officeDocument/2006/relationships/image" Target="../media/image15.bin"/><Relationship Id="rId9" Type="http://schemas.openxmlformats.org/officeDocument/2006/relationships/image" Target="../media/image2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91152" y="1287163"/>
            <a:ext cx="6797396" cy="1273760"/>
          </a:xfrm>
          <a:prstGeom prst="rect">
            <a:avLst/>
          </a:prstGeom>
          <a:effectLst>
            <a:glow rad="571500">
              <a:schemeClr val="bg1">
                <a:alpha val="75000"/>
              </a:schemeClr>
            </a:glow>
            <a:softEdge rad="177800"/>
          </a:effectLst>
        </p:spPr>
        <p:txBody>
          <a:bodyPr vert="horz" lIns="82292" tIns="41146" rIns="82292" bIns="41146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600" b="1" spc="270" dirty="0">
                <a:solidFill>
                  <a:srgbClr val="467BBE"/>
                </a:solidFill>
                <a:latin typeface="Helvetica Neue Thin"/>
                <a:cs typeface="Helvetica Neue Thin"/>
              </a:rPr>
              <a:t>Proteomics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4013200" y="4855606"/>
            <a:ext cx="4851400" cy="173594"/>
          </a:xfrm>
          <a:prstGeom prst="rect">
            <a:avLst/>
          </a:prstGeom>
        </p:spPr>
        <p:txBody>
          <a:bodyPr vert="horz" lIns="82292" tIns="41146" rIns="82292" bIns="41146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rgbClr val="FFFFFF"/>
                </a:solidFill>
                <a:latin typeface="Helvetica Neue Thin"/>
                <a:cs typeface="Helvetica Neue Thin"/>
              </a:rPr>
              <a:t>Systems Biology of Human Metabolism and Gut Microbiome              1 Nov 2021</a:t>
            </a:r>
          </a:p>
        </p:txBody>
      </p:sp>
    </p:spTree>
    <p:extLst>
      <p:ext uri="{BB962C8B-B14F-4D97-AF65-F5344CB8AC3E}">
        <p14:creationId xmlns:p14="http://schemas.microsoft.com/office/powerpoint/2010/main" val="70856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Peptide fragmentation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10260" y="1054100"/>
            <a:ext cx="2798139" cy="3347721"/>
          </a:xfrm>
        </p:spPr>
        <p:txBody>
          <a:bodyPr/>
          <a:lstStyle/>
          <a:p>
            <a:r>
              <a:rPr lang="en-US" dirty="0"/>
              <a:t>Peptide ion fragmentation</a:t>
            </a:r>
          </a:p>
          <a:p>
            <a:pPr lvl="1"/>
            <a:r>
              <a:rPr lang="en-US" dirty="0"/>
              <a:t>Peptide ion isolation </a:t>
            </a:r>
          </a:p>
          <a:p>
            <a:pPr lvl="1"/>
            <a:r>
              <a:rPr lang="en-US" dirty="0"/>
              <a:t>Collision with inert gas</a:t>
            </a:r>
          </a:p>
          <a:p>
            <a:r>
              <a:rPr lang="en-US" dirty="0"/>
              <a:t>Fragmentation pattern</a:t>
            </a:r>
          </a:p>
          <a:p>
            <a:pPr lvl="1"/>
            <a:r>
              <a:rPr lang="en-US" dirty="0"/>
              <a:t>Based on sequence</a:t>
            </a:r>
          </a:p>
          <a:p>
            <a:pPr lvl="1"/>
            <a:r>
              <a:rPr lang="en-US" dirty="0"/>
              <a:t>Depends on collision energy</a:t>
            </a:r>
          </a:p>
          <a:p>
            <a:r>
              <a:rPr lang="en-US" dirty="0"/>
              <a:t>Peptide identification</a:t>
            </a:r>
          </a:p>
          <a:p>
            <a:pPr lvl="1"/>
            <a:r>
              <a:rPr lang="en-US" dirty="0"/>
              <a:t>Precursor mass</a:t>
            </a:r>
          </a:p>
          <a:p>
            <a:pPr lvl="1"/>
            <a:r>
              <a:rPr lang="en-US" dirty="0"/>
              <a:t>Fragmentation pattern</a:t>
            </a:r>
          </a:p>
          <a:p>
            <a:pPr lvl="1"/>
            <a:r>
              <a:rPr lang="en-US" dirty="0"/>
              <a:t>Match to data base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99" y="1369218"/>
            <a:ext cx="5717464" cy="25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1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analysis in shotgun proteomics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Dedicated software and search algorithms (vendor specific and free software) </a:t>
            </a:r>
          </a:p>
          <a:p>
            <a:pPr lvl="1"/>
            <a:r>
              <a:rPr lang="en-US" dirty="0"/>
              <a:t>Load raw data files</a:t>
            </a:r>
          </a:p>
          <a:p>
            <a:pPr lvl="1"/>
            <a:r>
              <a:rPr lang="en-US" dirty="0"/>
              <a:t>Detect peptide peaks</a:t>
            </a:r>
          </a:p>
          <a:p>
            <a:pPr lvl="1"/>
            <a:r>
              <a:rPr lang="en-US" dirty="0"/>
              <a:t>Match peptide fragmentation spectra against a data base</a:t>
            </a:r>
          </a:p>
          <a:p>
            <a:pPr lvl="1"/>
            <a:r>
              <a:rPr lang="en-US" dirty="0"/>
              <a:t>Perform some kind of peptide/protein quantification</a:t>
            </a:r>
          </a:p>
          <a:p>
            <a:pPr lvl="1"/>
            <a:r>
              <a:rPr lang="en-US" dirty="0"/>
              <a:t>Produce table of identified (and quantified) peptides or proteins</a:t>
            </a:r>
          </a:p>
          <a:p>
            <a:r>
              <a:rPr lang="en-US" dirty="0"/>
              <a:t>Matching peptide spectra </a:t>
            </a:r>
          </a:p>
          <a:p>
            <a:pPr lvl="1"/>
            <a:r>
              <a:rPr lang="en-US" dirty="0"/>
              <a:t>Choose database to match against (species, subset of proteins)</a:t>
            </a:r>
          </a:p>
          <a:p>
            <a:pPr lvl="1"/>
            <a:r>
              <a:rPr lang="en-US" dirty="0"/>
              <a:t>Choose your acceptable false discovery rate (FDR, typically 1%)</a:t>
            </a:r>
          </a:p>
          <a:p>
            <a:r>
              <a:rPr lang="en-US" dirty="0"/>
              <a:t>Protein quantification</a:t>
            </a:r>
          </a:p>
          <a:p>
            <a:pPr lvl="1"/>
            <a:r>
              <a:rPr lang="en-US" dirty="0"/>
              <a:t>Choose quantification method (label free, isobaric tags, stable isotopes)</a:t>
            </a:r>
          </a:p>
          <a:p>
            <a:r>
              <a:rPr lang="en-US" dirty="0"/>
              <a:t>Unique peptide </a:t>
            </a:r>
            <a:r>
              <a:rPr lang="en-US" dirty="0">
                <a:sym typeface="Wingdings"/>
              </a:rPr>
              <a:t> Protein ID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3309"/>
          <a:stretch/>
        </p:blipFill>
        <p:spPr>
          <a:xfrm>
            <a:off x="6045200" y="1369219"/>
            <a:ext cx="3006658" cy="23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1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5345"/>
            <a:ext cx="7543800" cy="587455"/>
          </a:xfrm>
        </p:spPr>
        <p:txBody>
          <a:bodyPr>
            <a:normAutofit/>
          </a:bodyPr>
          <a:lstStyle/>
          <a:p>
            <a:r>
              <a:rPr lang="en-US" sz="2800" dirty="0"/>
              <a:t>Proteomes are Dynamic and Complex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1356" y="4862947"/>
            <a:ext cx="917556" cy="242372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Mike </a:t>
            </a:r>
            <a:r>
              <a:rPr lang="en-US" sz="1100" dirty="0" err="1">
                <a:solidFill>
                  <a:schemeClr val="bg1"/>
                </a:solidFill>
              </a:rPr>
              <a:t>McCoss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2960" y="866092"/>
            <a:ext cx="8409940" cy="3882555"/>
            <a:chOff x="822960" y="866092"/>
            <a:chExt cx="8409940" cy="38825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960" y="866092"/>
              <a:ext cx="5947992" cy="388255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427356" y="1563588"/>
              <a:ext cx="280554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Extracted ion chromatogram (XIC):</a:t>
              </a:r>
            </a:p>
            <a:p>
              <a:pPr algn="ctr"/>
              <a:r>
                <a:rPr lang="en-US" sz="1300" dirty="0"/>
                <a:t>Looking at a specified m/z over time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78584" y="3824187"/>
              <a:ext cx="280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Mass spectrum (full scan):</a:t>
              </a:r>
            </a:p>
            <a:p>
              <a:pPr algn="ctr"/>
              <a:r>
                <a:rPr lang="en-US" dirty="0"/>
                <a:t>Signals for all m/z at a certain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850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Data Dependent Acquisition will Always Under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58172"/>
            <a:ext cx="7886700" cy="3263504"/>
          </a:xfrm>
        </p:spPr>
        <p:txBody>
          <a:bodyPr/>
          <a:lstStyle/>
          <a:p>
            <a:r>
              <a:rPr lang="en-US" dirty="0"/>
              <a:t>Isotope clusters identified from a shotgun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1350678"/>
            <a:ext cx="3657603" cy="3274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247" y="2044701"/>
            <a:ext cx="4281933" cy="15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How well does shotgun proteomics describe a sample?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982902"/>
            <a:ext cx="7543800" cy="3017520"/>
          </a:xfrm>
        </p:spPr>
        <p:txBody>
          <a:bodyPr/>
          <a:lstStyle/>
          <a:p>
            <a:r>
              <a:rPr lang="en-US" dirty="0"/>
              <a:t>Imagine visiting Kyoto (Japan) and visiting the tallest buildings first</a:t>
            </a:r>
          </a:p>
        </p:txBody>
      </p:sp>
      <p:sp>
        <p:nvSpPr>
          <p:cNvPr id="5" name="Rectangle 4"/>
          <p:cNvSpPr/>
          <p:nvPr/>
        </p:nvSpPr>
        <p:spPr>
          <a:xfrm>
            <a:off x="6905975" y="4850782"/>
            <a:ext cx="2361724" cy="242372"/>
          </a:xfrm>
          <a:prstGeom prst="rect">
            <a:avLst/>
          </a:prstGeom>
        </p:spPr>
        <p:txBody>
          <a:bodyPr wrap="none" lIns="68577" tIns="34289" rIns="68577" bIns="34289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Analogy Nathan Yates / Mike </a:t>
            </a:r>
            <a:r>
              <a:rPr lang="en-US" sz="1100" i="1" dirty="0" err="1">
                <a:solidFill>
                  <a:schemeClr val="bg1"/>
                </a:solidFill>
              </a:rPr>
              <a:t>McCoss</a:t>
            </a:r>
            <a:endParaRPr lang="en-US" sz="1100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40" y="1800090"/>
            <a:ext cx="1449185" cy="1449185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91483" y="1938642"/>
            <a:ext cx="1363427" cy="1363427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83" y="1794182"/>
            <a:ext cx="1476739" cy="1476739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61766" y="1753903"/>
            <a:ext cx="1821967" cy="1821967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11259" y="3176987"/>
            <a:ext cx="1428750" cy="14287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927322" y="2955165"/>
            <a:ext cx="1599343" cy="1599343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31281" y="3302067"/>
            <a:ext cx="1243884" cy="1243884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343381" y="2940867"/>
            <a:ext cx="1677468" cy="1677468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574480" y="2066986"/>
            <a:ext cx="1195676" cy="1195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6794" y="1753903"/>
            <a:ext cx="6764744" cy="28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How well does shotgun proteomics describe a sample?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402002"/>
            <a:ext cx="7543800" cy="3017520"/>
          </a:xfrm>
        </p:spPr>
        <p:txBody>
          <a:bodyPr/>
          <a:lstStyle/>
          <a:p>
            <a:r>
              <a:rPr lang="en-US" dirty="0"/>
              <a:t>Imagine visiting Kyoto (Japan) and visiting the tallest buildings first</a:t>
            </a:r>
          </a:p>
        </p:txBody>
      </p:sp>
      <p:sp>
        <p:nvSpPr>
          <p:cNvPr id="5" name="Rectangle 4"/>
          <p:cNvSpPr/>
          <p:nvPr/>
        </p:nvSpPr>
        <p:spPr>
          <a:xfrm>
            <a:off x="6905975" y="4850782"/>
            <a:ext cx="2361724" cy="242372"/>
          </a:xfrm>
          <a:prstGeom prst="rect">
            <a:avLst/>
          </a:prstGeom>
        </p:spPr>
        <p:txBody>
          <a:bodyPr wrap="none" lIns="68577" tIns="34289" rIns="68577" bIns="34289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Analogy Nathan Yates / Mike </a:t>
            </a:r>
            <a:r>
              <a:rPr lang="en-US" sz="1100" i="1" dirty="0" err="1">
                <a:solidFill>
                  <a:schemeClr val="bg1"/>
                </a:solidFill>
              </a:rPr>
              <a:t>McCoss</a:t>
            </a:r>
            <a:endParaRPr lang="en-US" sz="1100" i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2" y="1806457"/>
            <a:ext cx="2078183" cy="13851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5997" y="1806457"/>
            <a:ext cx="2194035" cy="13851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4887" y="1807439"/>
            <a:ext cx="1918686" cy="14002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667"/>
          <a:stretch/>
        </p:blipFill>
        <p:spPr>
          <a:xfrm>
            <a:off x="822962" y="1851996"/>
            <a:ext cx="2078183" cy="13778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"/>
          <a:stretch/>
        </p:blipFill>
        <p:spPr>
          <a:xfrm>
            <a:off x="3296000" y="1806458"/>
            <a:ext cx="2194035" cy="14012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719" y="1806458"/>
            <a:ext cx="1938854" cy="13851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1" y="3322871"/>
            <a:ext cx="3371336" cy="13122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6972" y="3301543"/>
            <a:ext cx="3247114" cy="126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4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Interference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765800" y="1184077"/>
            <a:ext cx="3451129" cy="2914420"/>
            <a:chOff x="4699001" y="1057242"/>
            <a:chExt cx="4063999" cy="3431978"/>
          </a:xfrm>
        </p:grpSpPr>
        <p:pic>
          <p:nvPicPr>
            <p:cNvPr id="4" name="Picture 3" descr="MS1 interferen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001" y="1057242"/>
              <a:ext cx="3210560" cy="34319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909561" y="1739900"/>
              <a:ext cx="853439" cy="362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MS1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0189" y="3403599"/>
              <a:ext cx="732811" cy="362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MS2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1003300" y="36957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7892" y="996554"/>
            <a:ext cx="5274121" cy="3388785"/>
            <a:chOff x="317892" y="1212454"/>
            <a:chExt cx="5274121" cy="3388785"/>
          </a:xfrm>
        </p:grpSpPr>
        <p:pic>
          <p:nvPicPr>
            <p:cNvPr id="17" name="Picture 16" descr="interference 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0"/>
            <a:stretch/>
          </p:blipFill>
          <p:spPr>
            <a:xfrm>
              <a:off x="317892" y="1426151"/>
              <a:ext cx="5155415" cy="257732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48360" y="1212454"/>
              <a:ext cx="47436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                         M+1                         M+2                       M+3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2960" y="4293462"/>
              <a:ext cx="1866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M: </a:t>
              </a:r>
              <a:r>
                <a:rPr lang="en-US" dirty="0" err="1"/>
                <a:t>monoisotopic</a:t>
              </a:r>
              <a:r>
                <a:rPr lang="en-US" dirty="0"/>
                <a:t> mass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11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Limitations with shotgun proteomics </a:t>
            </a:r>
          </a:p>
        </p:txBody>
      </p:sp>
      <p:pic>
        <p:nvPicPr>
          <p:cNvPr id="13" name="Picture 12" descr="shotgun-vs-targeted_v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575" t="4119" r="-1" b="48771"/>
          <a:stretch/>
        </p:blipFill>
        <p:spPr>
          <a:xfrm>
            <a:off x="4694419" y="1057242"/>
            <a:ext cx="3935049" cy="196363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22960" y="1057242"/>
            <a:ext cx="2806700" cy="301752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“Semi-random” sampling for peptide fragmentation and identification</a:t>
            </a:r>
          </a:p>
          <a:p>
            <a:pPr lvl="1"/>
            <a:r>
              <a:rPr lang="en-US" dirty="0"/>
              <a:t>Data sets with missing values</a:t>
            </a:r>
          </a:p>
          <a:p>
            <a:pPr lvl="1"/>
            <a:r>
              <a:rPr lang="en-US" dirty="0"/>
              <a:t>Favors detection and quantification of high abundant proteins -&gt; low sensitivity</a:t>
            </a:r>
          </a:p>
          <a:p>
            <a:pPr lvl="1"/>
            <a:r>
              <a:rPr lang="en-US" dirty="0"/>
              <a:t>MS1 quantification generally less accurate than MS2 quantification</a:t>
            </a: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003300" y="36957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1" y="1262801"/>
            <a:ext cx="4655372" cy="1455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1" y="3037674"/>
            <a:ext cx="4405256" cy="137684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860" y="1066800"/>
            <a:ext cx="7543800" cy="3347721"/>
          </a:xfrm>
        </p:spPr>
        <p:txBody>
          <a:bodyPr/>
          <a:lstStyle/>
          <a:p>
            <a:r>
              <a:rPr lang="sv-SE" sz="1200" dirty="0" err="1"/>
              <a:t>Selected</a:t>
            </a:r>
            <a:r>
              <a:rPr lang="sv-SE" sz="1200" dirty="0"/>
              <a:t> </a:t>
            </a:r>
            <a:r>
              <a:rPr lang="sv-SE" sz="1200" dirty="0" err="1"/>
              <a:t>Reaction</a:t>
            </a:r>
            <a:r>
              <a:rPr lang="sv-SE" sz="1200" dirty="0"/>
              <a:t> </a:t>
            </a:r>
            <a:r>
              <a:rPr lang="sv-SE" sz="1200" dirty="0" err="1"/>
              <a:t>Monitoring</a:t>
            </a:r>
            <a:r>
              <a:rPr lang="sv-SE" sz="1200" dirty="0"/>
              <a:t> (SRM)/</a:t>
            </a:r>
            <a:r>
              <a:rPr lang="sv-SE" sz="1200" dirty="0" err="1"/>
              <a:t>Multiple</a:t>
            </a:r>
            <a:r>
              <a:rPr lang="sv-SE" sz="1200" dirty="0"/>
              <a:t> </a:t>
            </a:r>
            <a:r>
              <a:rPr lang="sv-SE" sz="1200" dirty="0" err="1"/>
              <a:t>Reaction</a:t>
            </a:r>
            <a:r>
              <a:rPr lang="sv-SE" sz="1200" dirty="0"/>
              <a:t> </a:t>
            </a:r>
            <a:r>
              <a:rPr lang="sv-SE" sz="1200" dirty="0" err="1"/>
              <a:t>Monitoring</a:t>
            </a:r>
            <a:r>
              <a:rPr lang="sv-SE" sz="1200" dirty="0"/>
              <a:t> (MRM)</a:t>
            </a:r>
          </a:p>
          <a:p>
            <a:pPr marL="214303" indent="-214303">
              <a:buFont typeface="Arial"/>
              <a:buChar char="•"/>
            </a:pPr>
            <a:endParaRPr lang="sv-SE" dirty="0"/>
          </a:p>
          <a:p>
            <a:pPr marL="214303" indent="-214303">
              <a:buFont typeface="Arial"/>
              <a:buChar char="•"/>
            </a:pPr>
            <a:endParaRPr lang="sv-SE" dirty="0"/>
          </a:p>
          <a:p>
            <a:pPr marL="214303" indent="-214303">
              <a:buFont typeface="Arial"/>
              <a:buChar char="•"/>
            </a:pPr>
            <a:endParaRPr lang="sv-SE" dirty="0"/>
          </a:p>
          <a:p>
            <a:endParaRPr lang="sv-SE" dirty="0"/>
          </a:p>
          <a:p>
            <a:r>
              <a:rPr lang="sv-SE" sz="1200" dirty="0" err="1"/>
              <a:t>Parallel</a:t>
            </a:r>
            <a:r>
              <a:rPr lang="sv-SE" sz="1200" dirty="0"/>
              <a:t> </a:t>
            </a:r>
            <a:r>
              <a:rPr lang="sv-SE" sz="1200" dirty="0" err="1"/>
              <a:t>Reaction</a:t>
            </a:r>
            <a:r>
              <a:rPr lang="sv-SE" sz="1200" dirty="0"/>
              <a:t> </a:t>
            </a:r>
            <a:r>
              <a:rPr lang="sv-SE" sz="1200" dirty="0" err="1"/>
              <a:t>Monitoring</a:t>
            </a:r>
            <a:r>
              <a:rPr lang="sv-SE" sz="1200" dirty="0"/>
              <a:t> (PRM)</a:t>
            </a:r>
          </a:p>
          <a:p>
            <a:pPr marL="214303" indent="-214303">
              <a:buFont typeface="Arial"/>
              <a:buChar char="•"/>
            </a:pPr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Targeted Proteomics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78333" y="1766288"/>
            <a:ext cx="3433234" cy="1903066"/>
            <a:chOff x="4840569" y="4340253"/>
            <a:chExt cx="4142657" cy="22691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40569" y="4519211"/>
              <a:ext cx="4142657" cy="209017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40569" y="4340253"/>
              <a:ext cx="4142657" cy="307558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05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Proteomics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2960" y="1048604"/>
            <a:ext cx="7543800" cy="322192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cs typeface="Helvetica Light"/>
              </a:rPr>
              <a:t>Benefits 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Data for the same peptides are recorded in every run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More consistent data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Easier to compare between samples (e.g. case / control)</a:t>
            </a:r>
            <a:endParaRPr lang="en-US" sz="2000" dirty="0">
              <a:cs typeface="Helvetica Light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cs typeface="Helvetica Light"/>
              </a:rPr>
              <a:t>Drawbacks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Peptides has to be well characterized</a:t>
            </a:r>
          </a:p>
          <a:p>
            <a:pPr lvl="2">
              <a:lnSpc>
                <a:spcPct val="120000"/>
              </a:lnSpc>
            </a:pPr>
            <a:r>
              <a:rPr lang="en-US" sz="1400" dirty="0">
                <a:cs typeface="Helvetica Light"/>
              </a:rPr>
              <a:t>Ionization</a:t>
            </a:r>
          </a:p>
          <a:p>
            <a:pPr lvl="2">
              <a:lnSpc>
                <a:spcPct val="120000"/>
              </a:lnSpc>
            </a:pPr>
            <a:r>
              <a:rPr lang="en-US" sz="1400" dirty="0">
                <a:cs typeface="Helvetica Light"/>
              </a:rPr>
              <a:t>Retention time</a:t>
            </a:r>
          </a:p>
          <a:p>
            <a:pPr lvl="2">
              <a:lnSpc>
                <a:spcPct val="120000"/>
              </a:lnSpc>
            </a:pPr>
            <a:r>
              <a:rPr lang="en-US" sz="1400" dirty="0">
                <a:cs typeface="Helvetica Light"/>
              </a:rPr>
              <a:t>Fragmentation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Tedious assay development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Only provides data on a limited number of peptides</a:t>
            </a:r>
          </a:p>
        </p:txBody>
      </p:sp>
    </p:spTree>
    <p:extLst>
      <p:ext uri="{BB962C8B-B14F-4D97-AF65-F5344CB8AC3E}">
        <p14:creationId xmlns:p14="http://schemas.microsoft.com/office/powerpoint/2010/main" val="28872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F3178-4C72-B846-82D6-343EA7D7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5" y="94443"/>
            <a:ext cx="8821630" cy="49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80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Targeted proteomics vs. shotgun proteomics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30860" y="1199736"/>
            <a:ext cx="4815840" cy="3270664"/>
          </a:xfrm>
          <a:prstGeom prst="rect">
            <a:avLst/>
          </a:prstGeom>
        </p:spPr>
        <p:txBody>
          <a:bodyPr vert="horz" lIns="0" tIns="34289" rIns="0" bIns="34289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 Shotgun proteomics</a:t>
            </a:r>
          </a:p>
          <a:p>
            <a:pPr lvl="1"/>
            <a:r>
              <a:rPr lang="en-US" sz="1500" dirty="0"/>
              <a:t>Variable sampling of peptides for fragmentation – Replicate injections can detect different peptides</a:t>
            </a:r>
          </a:p>
          <a:p>
            <a:pPr lvl="1"/>
            <a:r>
              <a:rPr lang="en-US" sz="1500" dirty="0"/>
              <a:t>Quantification on MS1-level (peptide ions)</a:t>
            </a:r>
          </a:p>
          <a:p>
            <a:pPr lvl="1"/>
            <a:r>
              <a:rPr lang="en-US" sz="1500" dirty="0"/>
              <a:t>Generally used in discovery studies</a:t>
            </a:r>
          </a:p>
          <a:p>
            <a:pPr lvl="1"/>
            <a:r>
              <a:rPr lang="en-US" sz="1500" dirty="0"/>
              <a:t>Limited sensitivity</a:t>
            </a:r>
          </a:p>
          <a:p>
            <a:r>
              <a:rPr lang="en-US" sz="1500" dirty="0"/>
              <a:t>Targeted proteomics</a:t>
            </a:r>
          </a:p>
          <a:p>
            <a:pPr lvl="1"/>
            <a:r>
              <a:rPr lang="en-US" sz="1500" dirty="0"/>
              <a:t>Predefined list of peptides to fragment – Good reproducibility</a:t>
            </a:r>
          </a:p>
          <a:p>
            <a:pPr lvl="1"/>
            <a:r>
              <a:rPr lang="en-US" sz="1500" dirty="0"/>
              <a:t>Quantification on MS2-level (fragment ions)</a:t>
            </a:r>
          </a:p>
          <a:p>
            <a:pPr lvl="1"/>
            <a:r>
              <a:rPr lang="en-US" sz="1500" dirty="0"/>
              <a:t>Generally used for verification of an hypothesis</a:t>
            </a:r>
          </a:p>
          <a:p>
            <a:pPr lvl="1"/>
            <a:r>
              <a:rPr lang="en-US" sz="1500" dirty="0"/>
              <a:t>Higher sensitivity</a:t>
            </a:r>
          </a:p>
        </p:txBody>
      </p:sp>
      <p:pic>
        <p:nvPicPr>
          <p:cNvPr id="6" name="Picture 5" descr="shotgun-vs-targeted_v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575" t="4119" r="-1"/>
          <a:stretch/>
        </p:blipFill>
        <p:spPr>
          <a:xfrm>
            <a:off x="5118100" y="1725229"/>
            <a:ext cx="2369187" cy="24061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346712" y="1598229"/>
            <a:ext cx="1641313" cy="2745171"/>
            <a:chOff x="8170013" y="2232434"/>
            <a:chExt cx="2188417" cy="3660228"/>
          </a:xfrm>
        </p:grpSpPr>
        <p:pic>
          <p:nvPicPr>
            <p:cNvPr id="8" name="Picture 7" descr="landegren_image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0013" y="2232434"/>
              <a:ext cx="2188417" cy="36602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347286" y="4509859"/>
              <a:ext cx="1011143" cy="2257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Interleukin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30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Chromatographic Peak Extraction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03" indent="-214303">
              <a:buFont typeface="Arial"/>
              <a:buChar char="•"/>
            </a:pPr>
            <a:r>
              <a:rPr lang="sv-SE" dirty="0" err="1"/>
              <a:t>Quantification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peptide</a:t>
            </a:r>
            <a:r>
              <a:rPr lang="sv-SE" dirty="0"/>
              <a:t> </a:t>
            </a:r>
            <a:r>
              <a:rPr lang="sv-SE" dirty="0" err="1"/>
              <a:t>analyzed</a:t>
            </a:r>
            <a:r>
              <a:rPr lang="sv-SE" dirty="0"/>
              <a:t> in PRM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162" y="1401437"/>
            <a:ext cx="3744638" cy="15051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869177"/>
            <a:ext cx="2313261" cy="18246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11" y="2869177"/>
            <a:ext cx="2461698" cy="18479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308" y="2851517"/>
            <a:ext cx="1773491" cy="18422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689"/>
          <a:stretch/>
        </p:blipFill>
        <p:spPr>
          <a:xfrm>
            <a:off x="1051560" y="1401437"/>
            <a:ext cx="2656840" cy="137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1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MS-based Peptide Quantification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" y="1056610"/>
            <a:ext cx="7543800" cy="3347721"/>
          </a:xfrm>
        </p:spPr>
        <p:txBody>
          <a:bodyPr/>
          <a:lstStyle/>
          <a:p>
            <a:pPr marL="266687" lvl="1" indent="0">
              <a:buNone/>
            </a:pPr>
            <a:endParaRPr lang="sv-SE" sz="1200" dirty="0"/>
          </a:p>
          <a:p>
            <a:pPr marL="0" indent="0">
              <a:buNone/>
            </a:pPr>
            <a:r>
              <a:rPr lang="sv-SE" sz="1200" dirty="0"/>
              <a:t>      </a:t>
            </a:r>
          </a:p>
          <a:p>
            <a:pPr marL="0" indent="0">
              <a:buNone/>
            </a:pPr>
            <a:endParaRPr lang="sv-SE" sz="1200" dirty="0"/>
          </a:p>
          <a:p>
            <a:pPr marL="0" indent="0">
              <a:buNone/>
            </a:pPr>
            <a:r>
              <a:rPr lang="sv-SE" sz="1200" dirty="0"/>
              <a:t>       </a:t>
            </a:r>
            <a:r>
              <a:rPr lang="sv-SE" sz="1200" dirty="0" err="1"/>
              <a:t>Label</a:t>
            </a:r>
            <a:r>
              <a:rPr lang="sv-SE" sz="1200" dirty="0"/>
              <a:t> </a:t>
            </a:r>
            <a:r>
              <a:rPr lang="sv-SE" sz="1200" dirty="0" err="1"/>
              <a:t>Free</a:t>
            </a:r>
            <a:endParaRPr lang="sv-SE" sz="1200" dirty="0"/>
          </a:p>
          <a:p>
            <a:pPr marL="0" indent="0">
              <a:buNone/>
            </a:pPr>
            <a:endParaRPr lang="sv-SE" sz="1200" dirty="0"/>
          </a:p>
          <a:p>
            <a:pPr marL="0" indent="0">
              <a:buNone/>
            </a:pPr>
            <a:endParaRPr lang="sv-SE" sz="1200" dirty="0"/>
          </a:p>
          <a:p>
            <a:pPr marL="0" indent="0">
              <a:buNone/>
            </a:pPr>
            <a:r>
              <a:rPr lang="sv-SE" sz="1200" dirty="0"/>
              <a:t>      </a:t>
            </a:r>
          </a:p>
          <a:p>
            <a:pPr marL="0" indent="0">
              <a:buNone/>
            </a:pPr>
            <a:r>
              <a:rPr lang="sv-SE" sz="1200" dirty="0"/>
              <a:t>       </a:t>
            </a:r>
            <a:r>
              <a:rPr lang="sv-SE" sz="1200" dirty="0" err="1"/>
              <a:t>Stable</a:t>
            </a:r>
            <a:r>
              <a:rPr lang="sv-SE" sz="1200" dirty="0"/>
              <a:t> </a:t>
            </a:r>
            <a:r>
              <a:rPr lang="sv-SE" sz="1200" dirty="0" err="1"/>
              <a:t>isotopes</a:t>
            </a:r>
            <a:endParaRPr lang="sv-SE" sz="1200" dirty="0"/>
          </a:p>
          <a:p>
            <a:pPr marL="523849" lvl="1" indent="-257162"/>
            <a:r>
              <a:rPr lang="sv-SE" sz="1200" dirty="0" err="1"/>
              <a:t>Metabolic</a:t>
            </a:r>
            <a:r>
              <a:rPr lang="sv-SE" sz="1200" dirty="0"/>
              <a:t> </a:t>
            </a:r>
            <a:r>
              <a:rPr lang="sv-SE" sz="1200" dirty="0" err="1"/>
              <a:t>labeling</a:t>
            </a:r>
            <a:endParaRPr lang="sv-SE" sz="1200" dirty="0"/>
          </a:p>
          <a:p>
            <a:pPr marL="523849" lvl="1" indent="-257162"/>
            <a:r>
              <a:rPr lang="sv-SE" sz="1200" dirty="0" err="1"/>
              <a:t>Chemical</a:t>
            </a:r>
            <a:r>
              <a:rPr lang="sv-SE" sz="1200" dirty="0"/>
              <a:t> </a:t>
            </a:r>
            <a:r>
              <a:rPr lang="sv-SE" sz="1200" dirty="0" err="1"/>
              <a:t>labeling</a:t>
            </a:r>
            <a:endParaRPr lang="sv-SE" sz="1200" dirty="0"/>
          </a:p>
          <a:p>
            <a:pPr marL="523849" lvl="1" indent="-257162"/>
            <a:r>
              <a:rPr lang="sv-SE" sz="1200" dirty="0" err="1"/>
              <a:t>Spiked</a:t>
            </a:r>
            <a:r>
              <a:rPr lang="sv-SE" sz="1200" dirty="0"/>
              <a:t> Standards</a:t>
            </a:r>
          </a:p>
          <a:p>
            <a:pPr marL="257162" indent="-257162">
              <a:buFont typeface="+mj-lt"/>
              <a:buAutoNum type="arabicPeriod"/>
            </a:pPr>
            <a:endParaRPr lang="sv-SE" sz="1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16" y="1116937"/>
            <a:ext cx="4799084" cy="3145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9705" y="2730471"/>
            <a:ext cx="2462038" cy="1481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8105" y="1399330"/>
            <a:ext cx="1282700" cy="14063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12000" y="1270000"/>
            <a:ext cx="1261110" cy="291659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isotope-labeled standards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2962" y="1143001"/>
            <a:ext cx="4577715" cy="3017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Heavy versions of peptides or proteins</a:t>
            </a:r>
          </a:p>
          <a:p>
            <a:pPr lvl="1"/>
            <a:r>
              <a:rPr lang="en-US" dirty="0"/>
              <a:t>Labeled with stable isotopes to introduce a small mass shift</a:t>
            </a:r>
          </a:p>
          <a:p>
            <a:pPr lvl="1"/>
            <a:r>
              <a:rPr lang="en-US" baseline="30000" dirty="0"/>
              <a:t>13</a:t>
            </a:r>
            <a:r>
              <a:rPr lang="en-US" dirty="0"/>
              <a:t>C and </a:t>
            </a:r>
            <a:r>
              <a:rPr lang="en-US" baseline="30000" dirty="0"/>
              <a:t>15</a:t>
            </a:r>
            <a:r>
              <a:rPr lang="en-US" dirty="0"/>
              <a:t>N most common</a:t>
            </a:r>
            <a:endParaRPr lang="en-US" baseline="30000" dirty="0"/>
          </a:p>
          <a:p>
            <a:pPr lvl="1"/>
            <a:r>
              <a:rPr lang="en-US" dirty="0"/>
              <a:t>Heavy Lys (+8 Da) or </a:t>
            </a:r>
            <a:r>
              <a:rPr lang="en-US" dirty="0" err="1"/>
              <a:t>Arg</a:t>
            </a:r>
            <a:r>
              <a:rPr lang="en-US" dirty="0"/>
              <a:t> (+10Da) most commonly used</a:t>
            </a:r>
          </a:p>
          <a:p>
            <a:pPr lvl="1"/>
            <a:r>
              <a:rPr lang="en-US" dirty="0"/>
              <a:t>Have identical physiochemical properties as the light peptide, e.g. retention time, ionization, fragmentation  </a:t>
            </a:r>
          </a:p>
          <a:p>
            <a:r>
              <a:rPr lang="en-US" dirty="0"/>
              <a:t>Peptides</a:t>
            </a:r>
          </a:p>
          <a:p>
            <a:pPr lvl="1"/>
            <a:r>
              <a:rPr lang="en-US" dirty="0"/>
              <a:t>Chemical synthesis</a:t>
            </a:r>
          </a:p>
          <a:p>
            <a:pPr lvl="1"/>
            <a:r>
              <a:rPr lang="en-US" dirty="0"/>
              <a:t>Many kinds of modifications possible </a:t>
            </a:r>
          </a:p>
          <a:p>
            <a:pPr lvl="1"/>
            <a:r>
              <a:rPr lang="en-US" dirty="0"/>
              <a:t>Added late in the sample preparation</a:t>
            </a:r>
          </a:p>
          <a:p>
            <a:r>
              <a:rPr lang="en-US" dirty="0"/>
              <a:t>Proteins and protein fragments</a:t>
            </a:r>
          </a:p>
          <a:p>
            <a:pPr lvl="1"/>
            <a:r>
              <a:rPr lang="en-US" dirty="0"/>
              <a:t>Metabolic labeling during protein expression</a:t>
            </a:r>
          </a:p>
          <a:p>
            <a:pPr lvl="1"/>
            <a:r>
              <a:rPr lang="en-US" dirty="0"/>
              <a:t>Added early in the sample prep workflow</a:t>
            </a:r>
          </a:p>
          <a:p>
            <a:pPr lvl="1"/>
            <a:r>
              <a:rPr lang="en-US" dirty="0"/>
              <a:t>Are enzymatically digested together with the sample </a:t>
            </a:r>
          </a:p>
          <a:p>
            <a:pPr lvl="1"/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B5BAF5E0-830C-3641-BED9-5B724357D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9077" y="909684"/>
            <a:ext cx="3172460" cy="36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5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Quantification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309" y="1961897"/>
            <a:ext cx="4380083" cy="2514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5439" y="1995100"/>
            <a:ext cx="4281630" cy="23192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583" y="1193040"/>
            <a:ext cx="2192482" cy="507830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dirty="0"/>
              <a:t>Label free quantification</a:t>
            </a:r>
          </a:p>
          <a:p>
            <a:pPr algn="ctr"/>
            <a:r>
              <a:rPr lang="en-US" dirty="0" err="1"/>
              <a:t>Analyte</a:t>
            </a:r>
            <a:r>
              <a:rPr lang="en-US" dirty="0"/>
              <a:t> (m/z =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34518" y="1193040"/>
            <a:ext cx="3623682" cy="72712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dirty="0"/>
              <a:t>Quantification using isotope labeled standards</a:t>
            </a:r>
          </a:p>
          <a:p>
            <a:pPr algn="ctr"/>
            <a:r>
              <a:rPr lang="en-US" dirty="0"/>
              <a:t>Sample (m/z =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). </a:t>
            </a:r>
          </a:p>
          <a:p>
            <a:pPr algn="ctr"/>
            <a:r>
              <a:rPr lang="en-US" dirty="0"/>
              <a:t>Internal standard (m/z =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 +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4693390" y="2879438"/>
            <a:ext cx="2621810" cy="1352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1258" y="3044538"/>
            <a:ext cx="2621810" cy="151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2475" y="3952950"/>
            <a:ext cx="7791450" cy="52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75554" y="4073600"/>
            <a:ext cx="2621810" cy="370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7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Accuracy and Precision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71258" y="3044538"/>
            <a:ext cx="2621810" cy="151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752475" y="1108960"/>
            <a:ext cx="3634740" cy="3017520"/>
          </a:xfrm>
        </p:spPr>
        <p:txBody>
          <a:bodyPr>
            <a:normAutofit/>
          </a:bodyPr>
          <a:lstStyle/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How close we are to the real concentration</a:t>
            </a:r>
          </a:p>
          <a:p>
            <a:pPr lvl="1"/>
            <a:r>
              <a:rPr lang="en-US" dirty="0"/>
              <a:t>Crucial when absolute quantities are needed</a:t>
            </a:r>
          </a:p>
          <a:p>
            <a:r>
              <a:rPr lang="en-US" dirty="0"/>
              <a:t>Precision</a:t>
            </a:r>
          </a:p>
          <a:p>
            <a:pPr lvl="1"/>
            <a:r>
              <a:rPr lang="en-US" dirty="0"/>
              <a:t>How reproducible the quantification is </a:t>
            </a:r>
          </a:p>
          <a:p>
            <a:pPr lvl="1"/>
            <a:r>
              <a:rPr lang="en-US" dirty="0"/>
              <a:t>Estimated by making replicate measurements </a:t>
            </a:r>
          </a:p>
          <a:p>
            <a:pPr lvl="1"/>
            <a:r>
              <a:rPr lang="en-US" dirty="0"/>
              <a:t>Coefficient of variation (CV)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4920220" y="1279917"/>
            <a:ext cx="1291650" cy="1305528"/>
            <a:chOff x="6790087" y="1944252"/>
            <a:chExt cx="1722200" cy="1740704"/>
          </a:xfrm>
        </p:grpSpPr>
        <p:grpSp>
          <p:nvGrpSpPr>
            <p:cNvPr id="31" name="Group 30"/>
            <p:cNvGrpSpPr/>
            <p:nvPr/>
          </p:nvGrpSpPr>
          <p:grpSpPr>
            <a:xfrm flipH="1">
              <a:off x="6790087" y="1944252"/>
              <a:ext cx="1722200" cy="1740704"/>
              <a:chOff x="8305800" y="2400300"/>
              <a:chExt cx="2590800" cy="25908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8305800" y="2400300"/>
                <a:ext cx="2590800" cy="2590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693150" y="2787650"/>
                <a:ext cx="1816100" cy="1816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056707" y="3151207"/>
                <a:ext cx="1088987" cy="10889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9383857" y="3478357"/>
                <a:ext cx="434686" cy="434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Oval 35"/>
            <p:cNvSpPr/>
            <p:nvPr/>
          </p:nvSpPr>
          <p:spPr>
            <a:xfrm>
              <a:off x="7491729" y="2725404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615311" y="2664523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680810" y="2811487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539679" y="2859435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920220" y="3110669"/>
            <a:ext cx="1291650" cy="1305528"/>
            <a:chOff x="6790087" y="3728964"/>
            <a:chExt cx="1722200" cy="1740704"/>
          </a:xfrm>
        </p:grpSpPr>
        <p:grpSp>
          <p:nvGrpSpPr>
            <p:cNvPr id="21" name="Group 20"/>
            <p:cNvGrpSpPr/>
            <p:nvPr/>
          </p:nvGrpSpPr>
          <p:grpSpPr>
            <a:xfrm flipH="1">
              <a:off x="6790087" y="3728964"/>
              <a:ext cx="1722200" cy="1740704"/>
              <a:chOff x="8305800" y="2400300"/>
              <a:chExt cx="2590800" cy="259080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8305800" y="2400300"/>
                <a:ext cx="2590800" cy="2590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693150" y="2787650"/>
                <a:ext cx="1816100" cy="1816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056707" y="3151207"/>
                <a:ext cx="1088987" cy="10889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9383857" y="3478357"/>
                <a:ext cx="434686" cy="434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Oval 39"/>
            <p:cNvSpPr/>
            <p:nvPr/>
          </p:nvSpPr>
          <p:spPr>
            <a:xfrm>
              <a:off x="7607893" y="4294623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378090" y="4481452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498548" y="4751047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812345" y="4617880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031154" y="3175402"/>
            <a:ext cx="1291650" cy="1305528"/>
            <a:chOff x="8715666" y="3728964"/>
            <a:chExt cx="1722200" cy="1740704"/>
          </a:xfrm>
        </p:grpSpPr>
        <p:grpSp>
          <p:nvGrpSpPr>
            <p:cNvPr id="26" name="Group 25"/>
            <p:cNvGrpSpPr/>
            <p:nvPr/>
          </p:nvGrpSpPr>
          <p:grpSpPr>
            <a:xfrm flipH="1">
              <a:off x="8715666" y="3728964"/>
              <a:ext cx="1722200" cy="1740704"/>
              <a:chOff x="8305800" y="2400300"/>
              <a:chExt cx="2590800" cy="25908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305800" y="2400300"/>
                <a:ext cx="2590800" cy="2590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693150" y="2787650"/>
                <a:ext cx="1816100" cy="1816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9056707" y="3151207"/>
                <a:ext cx="1088987" cy="10889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9383857" y="3478357"/>
                <a:ext cx="434686" cy="434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Oval 47"/>
            <p:cNvSpPr/>
            <p:nvPr/>
          </p:nvSpPr>
          <p:spPr>
            <a:xfrm>
              <a:off x="9519490" y="4008488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983351" y="4094683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0057251" y="4549666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9469812" y="5205279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35905" y="1241817"/>
            <a:ext cx="1291650" cy="1305528"/>
            <a:chOff x="8715666" y="1944252"/>
            <a:chExt cx="1722200" cy="1740704"/>
          </a:xfrm>
        </p:grpSpPr>
        <p:grpSp>
          <p:nvGrpSpPr>
            <p:cNvPr id="20" name="Group 19"/>
            <p:cNvGrpSpPr/>
            <p:nvPr/>
          </p:nvGrpSpPr>
          <p:grpSpPr>
            <a:xfrm flipH="1">
              <a:off x="8715666" y="1944252"/>
              <a:ext cx="1722200" cy="1740704"/>
              <a:chOff x="8305800" y="2400300"/>
              <a:chExt cx="2590800" cy="25908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8305800" y="2400300"/>
                <a:ext cx="2590800" cy="2590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693150" y="2787650"/>
                <a:ext cx="1816100" cy="1816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9056707" y="3151207"/>
                <a:ext cx="1088987" cy="10889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383857" y="3478357"/>
                <a:ext cx="434686" cy="434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Oval 55"/>
            <p:cNvSpPr/>
            <p:nvPr/>
          </p:nvSpPr>
          <p:spPr>
            <a:xfrm>
              <a:off x="9665095" y="2258343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839340" y="2197462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904839" y="2374824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9733310" y="2412640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487483" y="945769"/>
            <a:ext cx="2018400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dirty="0"/>
              <a:t>Accurate and precise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53051" y="945769"/>
            <a:ext cx="2018400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dirty="0"/>
              <a:t>Precise, but not accurate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44688" y="2814528"/>
            <a:ext cx="2018400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dirty="0"/>
              <a:t>Accurate, but not precise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54448" y="2814528"/>
            <a:ext cx="2121932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dirty="0"/>
              <a:t>Neither accurate nor precise</a:t>
            </a:r>
          </a:p>
        </p:txBody>
      </p:sp>
    </p:spTree>
    <p:extLst>
      <p:ext uri="{BB962C8B-B14F-4D97-AF65-F5344CB8AC3E}">
        <p14:creationId xmlns:p14="http://schemas.microsoft.com/office/powerpoint/2010/main" val="109495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Assay validation – </a:t>
            </a:r>
            <a:r>
              <a:rPr lang="en-US" sz="3000" dirty="0" err="1"/>
              <a:t>Apolipoprotein</a:t>
            </a:r>
            <a:r>
              <a:rPr lang="en-US" sz="3000" dirty="0"/>
              <a:t> SRM</a:t>
            </a:r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C8EFA73C-E789-BC48-92B4-127A72758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824" y="1476575"/>
            <a:ext cx="6764357" cy="24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15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Assay validation – </a:t>
            </a:r>
            <a:r>
              <a:rPr lang="en-US" sz="3000" dirty="0" err="1"/>
              <a:t>Apolipoprotein</a:t>
            </a:r>
            <a:r>
              <a:rPr lang="en-US" sz="3000" dirty="0"/>
              <a:t> SRM</a:t>
            </a:r>
          </a:p>
        </p:txBody>
      </p:sp>
      <p:pic>
        <p:nvPicPr>
          <p:cNvPr id="5" name="Graphic 19">
            <a:extLst>
              <a:ext uri="{FF2B5EF4-FFF2-40B4-BE49-F238E27FC236}">
                <a16:creationId xmlns:a16="http://schemas.microsoft.com/office/drawing/2014/main" id="{7FE0B8CB-AC64-004C-81AA-46739D70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342"/>
          <a:stretch/>
        </p:blipFill>
        <p:spPr>
          <a:xfrm>
            <a:off x="1685818" y="716039"/>
            <a:ext cx="5362682" cy="32117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B1E320-ECD4-A447-B227-E7B6E2EE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163" y="3745780"/>
            <a:ext cx="3495038" cy="908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Robustness across five days for 13 proteins</a:t>
            </a:r>
          </a:p>
          <a:p>
            <a:pPr lvl="1"/>
            <a:r>
              <a:rPr lang="en-US" dirty="0"/>
              <a:t>CV: 4.5-8.8 %</a:t>
            </a:r>
          </a:p>
          <a:p>
            <a:pPr lvl="1"/>
            <a:r>
              <a:rPr lang="en-US" dirty="0"/>
              <a:t>Median CV: 5.9 %</a:t>
            </a:r>
          </a:p>
          <a:p>
            <a:pPr lvl="1"/>
            <a:r>
              <a:rPr lang="en-US" dirty="0"/>
              <a:t>Label free CV:  approx. 30 %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11400" y="2995698"/>
            <a:ext cx="1233278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Label free </a:t>
            </a:r>
          </a:p>
          <a:p>
            <a:pPr algn="ctr"/>
            <a:r>
              <a:rPr lang="en-US" dirty="0"/>
              <a:t>(Peak area)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6600" y="2995698"/>
            <a:ext cx="2774876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Normalized to standard</a:t>
            </a:r>
          </a:p>
          <a:p>
            <a:pPr algn="ctr"/>
            <a:r>
              <a:rPr lang="en-US" dirty="0"/>
              <a:t>(Peak area ratio)</a:t>
            </a:r>
          </a:p>
        </p:txBody>
      </p:sp>
    </p:spTree>
    <p:extLst>
      <p:ext uri="{BB962C8B-B14F-4D97-AF65-F5344CB8AC3E}">
        <p14:creationId xmlns:p14="http://schemas.microsoft.com/office/powerpoint/2010/main" val="143101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Assessing accuracy</a:t>
            </a:r>
          </a:p>
        </p:txBody>
      </p:sp>
      <p:pic>
        <p:nvPicPr>
          <p:cNvPr id="2" name="Picture 1" descr="Screen Shot 2018-09-07 at 14.42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5"/>
          <a:stretch/>
        </p:blipFill>
        <p:spPr>
          <a:xfrm>
            <a:off x="1191262" y="1271588"/>
            <a:ext cx="2626463" cy="28479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757998" y="2047875"/>
            <a:ext cx="1685925" cy="1543050"/>
            <a:chOff x="3200400" y="3136900"/>
            <a:chExt cx="2247900" cy="20574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200400" y="3873500"/>
              <a:ext cx="2247900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851400" y="3136900"/>
              <a:ext cx="0" cy="205740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Screen Shot 2018-09-07 at 14.42.4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0"/>
          <a:stretch/>
        </p:blipFill>
        <p:spPr>
          <a:xfrm>
            <a:off x="4375099" y="1284476"/>
            <a:ext cx="2660701" cy="28350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939348" y="2038350"/>
            <a:ext cx="1685925" cy="1543050"/>
            <a:chOff x="6094730" y="3124200"/>
            <a:chExt cx="2247900" cy="20574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4730" y="4546600"/>
              <a:ext cx="2247900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936230" y="3124200"/>
              <a:ext cx="0" cy="205740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121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Targeted proteomics data analysis in Skyline</a:t>
            </a:r>
          </a:p>
        </p:txBody>
      </p:sp>
      <p:pic>
        <p:nvPicPr>
          <p:cNvPr id="22" name="Content Placeholder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" y="896984"/>
            <a:ext cx="5628640" cy="374960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10300" y="1268499"/>
            <a:ext cx="2806700" cy="301752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Add list of the analyzed peptides</a:t>
            </a:r>
          </a:p>
          <a:p>
            <a:pPr lvl="1"/>
            <a:r>
              <a:rPr lang="en-US" dirty="0"/>
              <a:t>Read raw data files</a:t>
            </a:r>
          </a:p>
          <a:p>
            <a:pPr lvl="1"/>
            <a:r>
              <a:rPr lang="en-US" dirty="0"/>
              <a:t>Integrate peaks (automatic)</a:t>
            </a:r>
          </a:p>
          <a:p>
            <a:pPr lvl="1"/>
            <a:r>
              <a:rPr lang="en-US" dirty="0"/>
              <a:t>Remove fragments with interference</a:t>
            </a:r>
          </a:p>
          <a:p>
            <a:pPr lvl="1"/>
            <a:r>
              <a:rPr lang="en-US" dirty="0"/>
              <a:t>Export peak areas or peak area ratio to standard if isotope labeled standards were used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5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8309-F94C-814F-9BBE-EAA4912A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AFD59-FFE9-E94F-B604-FD74197CB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73" y="805656"/>
            <a:ext cx="5365236" cy="40220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43B015-EC91-594D-BF41-D657E77166FB}"/>
              </a:ext>
            </a:extLst>
          </p:cNvPr>
          <p:cNvSpPr/>
          <p:nvPr/>
        </p:nvSpPr>
        <p:spPr>
          <a:xfrm>
            <a:off x="1143000" y="4938806"/>
            <a:ext cx="52362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Helvetica" pitchFamily="34" charset="0"/>
              </a:rPr>
              <a:t>Mardinoglu</a:t>
            </a:r>
            <a:r>
              <a:rPr lang="en-US" sz="1050" dirty="0">
                <a:latin typeface="Helvetica" pitchFamily="34" charset="0"/>
              </a:rPr>
              <a:t> et. al (2018), Nature Reviews Gast &amp; Hep, 2018</a:t>
            </a:r>
            <a:endParaRPr lang="sv-SE" sz="1050" dirty="0">
              <a:latin typeface="Helvetica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A2979A-BAFC-1648-8212-44C4AF67C441}"/>
              </a:ext>
            </a:extLst>
          </p:cNvPr>
          <p:cNvSpPr txBox="1">
            <a:spLocks/>
          </p:cNvSpPr>
          <p:nvPr/>
        </p:nvSpPr>
        <p:spPr>
          <a:xfrm>
            <a:off x="1239663" y="307623"/>
            <a:ext cx="5130840" cy="609025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GB" sz="2100" b="1" dirty="0">
                <a:solidFill>
                  <a:srgbClr val="0000FF"/>
                </a:solidFill>
                <a:ea typeface="+mj-ea"/>
                <a:cs typeface="Arial"/>
              </a:rPr>
              <a:t>Systems Biology in hepatology</a:t>
            </a:r>
            <a:endParaRPr lang="sv-SE" sz="21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776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Data Independent Acquisition (DIA or SWATH)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2" y="1320801"/>
            <a:ext cx="3072765" cy="3017520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dirty="0"/>
              <a:t>DIA or </a:t>
            </a:r>
            <a:r>
              <a:rPr lang="en-US" b="1" dirty="0"/>
              <a:t>S</a:t>
            </a:r>
            <a:r>
              <a:rPr lang="en-US" dirty="0"/>
              <a:t>equential </a:t>
            </a:r>
            <a:r>
              <a:rPr lang="en-US" b="1" dirty="0"/>
              <a:t>W</a:t>
            </a:r>
            <a:r>
              <a:rPr lang="en-US" dirty="0"/>
              <a:t>indowed </a:t>
            </a:r>
            <a:r>
              <a:rPr lang="en-US" b="1" dirty="0"/>
              <a:t>A</a:t>
            </a:r>
            <a:r>
              <a:rPr lang="en-US" dirty="0"/>
              <a:t>cquisition of all </a:t>
            </a:r>
            <a:r>
              <a:rPr lang="en-US" b="1" dirty="0"/>
              <a:t>Th</a:t>
            </a:r>
            <a:r>
              <a:rPr lang="en-US" dirty="0"/>
              <a:t>eoretical Fragment Ion Mass Spectra (SWATH)</a:t>
            </a:r>
          </a:p>
          <a:p>
            <a:pPr>
              <a:buFont typeface="Arial"/>
              <a:buChar char="•"/>
            </a:pPr>
            <a:r>
              <a:rPr lang="en-US" dirty="0"/>
              <a:t>Measure all fragment ions for all precursors within a limited mass range</a:t>
            </a:r>
          </a:p>
          <a:p>
            <a:pPr>
              <a:buFont typeface="Arial"/>
              <a:buChar char="•"/>
            </a:pPr>
            <a:r>
              <a:rPr lang="en-US" dirty="0"/>
              <a:t>Can analyze thousands of peptides in MS2 in one single run</a:t>
            </a:r>
          </a:p>
          <a:p>
            <a:pPr>
              <a:buFont typeface="Arial"/>
              <a:buChar char="•"/>
            </a:pPr>
            <a:r>
              <a:rPr lang="en-US" dirty="0"/>
              <a:t>Need known fragmentation patterns and RT for data analysis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8474" y="1589828"/>
            <a:ext cx="2790825" cy="497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007" y="2068523"/>
            <a:ext cx="5159993" cy="19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82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076" y="873944"/>
            <a:ext cx="5071162" cy="308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50" y="1556566"/>
            <a:ext cx="3371850" cy="2528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50" y="1556566"/>
            <a:ext cx="3371850" cy="2528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50" y="1556566"/>
            <a:ext cx="3371850" cy="2528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50" y="1556566"/>
            <a:ext cx="3371850" cy="2528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50" y="1556566"/>
            <a:ext cx="3371850" cy="25288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2962" y="974727"/>
            <a:ext cx="4541277" cy="1042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2977" y="1769294"/>
            <a:ext cx="1323975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b="1" dirty="0"/>
              <a:t>Precursor m/z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385" y="214953"/>
            <a:ext cx="7543800" cy="585147"/>
          </a:xfrm>
        </p:spPr>
        <p:txBody>
          <a:bodyPr>
            <a:normAutofit/>
          </a:bodyPr>
          <a:lstStyle/>
          <a:p>
            <a:r>
              <a:rPr lang="en-US" sz="2800" dirty="0"/>
              <a:t>“SRM” on “All”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4252" y="1786111"/>
            <a:ext cx="1323975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b="1" dirty="0"/>
              <a:t>Precursor m/z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2725" y="4866502"/>
            <a:ext cx="6080760" cy="242372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SWATH video - https://</a:t>
            </a:r>
            <a:r>
              <a:rPr lang="en-US" sz="1100" dirty="0" err="1">
                <a:solidFill>
                  <a:schemeClr val="bg1"/>
                </a:solidFill>
              </a:rPr>
              <a:t>www.youtube.com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  <a:r>
              <a:rPr lang="en-US" sz="1100" dirty="0" err="1">
                <a:solidFill>
                  <a:schemeClr val="bg1"/>
                </a:solidFill>
              </a:rPr>
              <a:t>watch?v</a:t>
            </a:r>
            <a:r>
              <a:rPr lang="en-US" sz="1100" dirty="0">
                <a:solidFill>
                  <a:schemeClr val="bg1"/>
                </a:solidFill>
              </a:rPr>
              <a:t>=</a:t>
            </a:r>
            <a:r>
              <a:rPr lang="en-US" sz="1100" dirty="0" err="1">
                <a:solidFill>
                  <a:schemeClr val="bg1"/>
                </a:solidFill>
              </a:rPr>
              <a:t>VZAZtA_qEbg&amp;feature</a:t>
            </a:r>
            <a:r>
              <a:rPr lang="en-US" sz="1100" dirty="0">
                <a:solidFill>
                  <a:schemeClr val="bg1"/>
                </a:solidFill>
              </a:rPr>
              <a:t>=</a:t>
            </a:r>
            <a:r>
              <a:rPr lang="en-US" sz="1100" dirty="0" err="1">
                <a:solidFill>
                  <a:schemeClr val="bg1"/>
                </a:solidFill>
              </a:rPr>
              <a:t>youtu.be&amp;t</a:t>
            </a:r>
            <a:r>
              <a:rPr lang="en-US" sz="1100" dirty="0">
                <a:solidFill>
                  <a:schemeClr val="bg1"/>
                </a:solidFill>
              </a:rPr>
              <a:t>=87</a:t>
            </a:r>
          </a:p>
        </p:txBody>
      </p:sp>
    </p:spTree>
    <p:extLst>
      <p:ext uri="{BB962C8B-B14F-4D97-AF65-F5344CB8AC3E}">
        <p14:creationId xmlns:p14="http://schemas.microsoft.com/office/powerpoint/2010/main" val="106316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Advantages of DIA over SRM / PRM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994" y="1064419"/>
            <a:ext cx="4266350" cy="326350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60060" y="1268499"/>
            <a:ext cx="2806700" cy="301752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DIA data analysis assays can be created after samples are run</a:t>
            </a:r>
          </a:p>
          <a:p>
            <a:pPr lvl="1"/>
            <a:r>
              <a:rPr lang="en-US" dirty="0"/>
              <a:t>Data can be re-analyzed at later stage when more assays are available</a:t>
            </a:r>
          </a:p>
          <a:p>
            <a:pPr lvl="1"/>
            <a:r>
              <a:rPr lang="en-US" dirty="0"/>
              <a:t>Can detect and quantify thousands of peptides (SRM approx. 100) in one run. </a:t>
            </a:r>
          </a:p>
          <a:p>
            <a:pPr lvl="1"/>
            <a:r>
              <a:rPr lang="en-US" dirty="0"/>
              <a:t>However, less sensitive than SRM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40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375049"/>
            <a:ext cx="7639050" cy="412351"/>
          </a:xfrm>
        </p:spPr>
        <p:txBody>
          <a:bodyPr>
            <a:noAutofit/>
          </a:bodyPr>
          <a:lstStyle/>
          <a:p>
            <a:r>
              <a:rPr lang="en-US" sz="2800" dirty="0"/>
              <a:t>DDA vs DIA vs SRM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980" y="1137663"/>
            <a:ext cx="4292040" cy="31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30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DIA data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1268499"/>
            <a:ext cx="2806700" cy="301752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Need for spectral libraries to identify peptide peaks</a:t>
            </a:r>
          </a:p>
          <a:p>
            <a:pPr lvl="1"/>
            <a:r>
              <a:rPr lang="en-US" dirty="0"/>
              <a:t>Fragmentation spectra with </a:t>
            </a:r>
            <a:r>
              <a:rPr lang="en-US" dirty="0" err="1"/>
              <a:t>relatative</a:t>
            </a:r>
            <a:r>
              <a:rPr lang="en-US" dirty="0"/>
              <a:t> fragment intensities </a:t>
            </a:r>
          </a:p>
          <a:p>
            <a:pPr lvl="1"/>
            <a:r>
              <a:rPr lang="en-US" dirty="0"/>
              <a:t>Indexed Retention Time (</a:t>
            </a:r>
            <a:r>
              <a:rPr lang="en-US" dirty="0" err="1"/>
              <a:t>iRT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Statistical analysis to exclude miss identified peptides and proteins </a:t>
            </a:r>
          </a:p>
        </p:txBody>
      </p:sp>
      <p:sp>
        <p:nvSpPr>
          <p:cNvPr id="6" name="Rectangle 5"/>
          <p:cNvSpPr/>
          <p:nvPr/>
        </p:nvSpPr>
        <p:spPr>
          <a:xfrm>
            <a:off x="5791201" y="4850782"/>
            <a:ext cx="2867660" cy="238525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1"/>
            <a:r>
              <a:rPr lang="en-US" sz="1100" dirty="0">
                <a:solidFill>
                  <a:schemeClr val="bg1"/>
                </a:solidFill>
              </a:rPr>
              <a:t>http://www.openswath.org/en/latest/</a:t>
            </a:r>
          </a:p>
        </p:txBody>
      </p:sp>
      <p:pic>
        <p:nvPicPr>
          <p:cNvPr id="7" name="Picture 6" descr="Screen Shot 2018-09-28 at 19.1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08" y="1047519"/>
            <a:ext cx="4988891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6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47DF-B2DD-8042-A358-9C2B9477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Tissue based map of the human proteome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C791A-61F0-EE4D-AD5C-77D65D1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023" y="920964"/>
            <a:ext cx="4432559" cy="3301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8E2FE-E7CC-274E-A597-B25B47852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" y="971420"/>
            <a:ext cx="4153288" cy="357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89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656D-9D14-1148-A4DD-92F8D8CF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of the human proteome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E57E7-32D6-FA4B-BC4B-6E716A4B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42" y="831226"/>
            <a:ext cx="4935894" cy="42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55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5E5F5-95E6-AA42-AD42-DF68136F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Tissue elevated proteins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69FF8-6C63-2E43-972C-6B027665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990482"/>
            <a:ext cx="7373956" cy="37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62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DE44-1149-BB41-8403-87622845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metabolic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1E665-3A74-EE44-AC70-76754FD4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808084"/>
            <a:ext cx="6540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47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E94B-A991-CA48-A250-DE883573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1469E-CE77-B845-909D-BC80690C0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4A078-6E52-274A-942F-B6EEEF3B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90" y="149290"/>
            <a:ext cx="5269342" cy="49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1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39663" y="307623"/>
            <a:ext cx="5130840" cy="609025"/>
          </a:xfrm>
          <a:prstGeom prst="rect">
            <a:avLst/>
          </a:prstGeom>
        </p:spPr>
        <p:txBody>
          <a:bodyPr/>
          <a:lstStyle/>
          <a:p>
            <a:pPr algn="ctr" defTabSz="342900">
              <a:spcBef>
                <a:spcPct val="0"/>
              </a:spcBef>
              <a:defRPr/>
            </a:pPr>
            <a:r>
              <a:rPr lang="en-GB" sz="2100" b="1" dirty="0">
                <a:solidFill>
                  <a:srgbClr val="0000FF"/>
                </a:solidFill>
                <a:ea typeface="+mj-ea"/>
                <a:cs typeface="Arial"/>
              </a:rPr>
              <a:t>Systems Biology &amp; Systems Medicine</a:t>
            </a:r>
            <a:endParaRPr lang="sv-SE" sz="2100" b="1" dirty="0">
              <a:solidFill>
                <a:srgbClr val="0000FF"/>
              </a:solidFill>
              <a:ea typeface="+mj-ea"/>
              <a:cs typeface="Arial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17252" y="768483"/>
            <a:ext cx="6507000" cy="1385220"/>
          </a:xfrm>
          <a:prstGeom prst="rect">
            <a:avLst/>
          </a:prstGeom>
        </p:spPr>
        <p:txBody>
          <a:bodyPr/>
          <a:lstStyle/>
          <a:p>
            <a:pPr marL="257175" indent="-257175" defTabSz="342900"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en-GB" sz="1500" dirty="0">
                <a:cs typeface="Arial"/>
              </a:rPr>
              <a:t>Evolution created enormously complicated organisms and this random and chaotic process only work in particular environment.</a:t>
            </a:r>
          </a:p>
          <a:p>
            <a:pPr marL="257175" indent="-257175" defTabSz="342900"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en-GB" sz="1500" dirty="0">
                <a:cs typeface="Arial"/>
              </a:rPr>
              <a:t>Over the years complicated circuits are built on top of this complex structure.</a:t>
            </a:r>
          </a:p>
          <a:p>
            <a:pPr marL="257175" indent="-257175" defTabSz="34290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GB" sz="1500" dirty="0">
                <a:cs typeface="Arial"/>
              </a:rPr>
              <a:t>To study and understand this complexity is a challenging task.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1174378" y="2224651"/>
            <a:ext cx="6811874" cy="2707073"/>
            <a:chOff x="61500" y="2757029"/>
            <a:chExt cx="9082499" cy="3527363"/>
          </a:xfrm>
        </p:grpSpPr>
        <p:pic>
          <p:nvPicPr>
            <p:cNvPr id="45058" name="Picture 2" descr="http://upload.wikimedia.org/wikipedia/en/thumb/8/88/Rubenvent.jpg/450px-Rubenvent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54140" y="2757029"/>
              <a:ext cx="5989859" cy="3527363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61500" y="3434834"/>
              <a:ext cx="3018519" cy="1624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1500" b="1" dirty="0"/>
                <a:t>Rube Golberg’s inventions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1500" dirty="0"/>
                <a:t> Number of components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1500" dirty="0"/>
                <a:t> Individual dynamics 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1500" dirty="0"/>
                <a:t> Their connection</a:t>
              </a:r>
            </a:p>
            <a:p>
              <a:pPr>
                <a:buFont typeface="Wingdings" pitchFamily="2" charset="2"/>
                <a:buChar char="ü"/>
              </a:pPr>
              <a:r>
                <a:rPr lang="en-GB" sz="1500" dirty="0"/>
                <a:t> System dynamics</a:t>
              </a:r>
            </a:p>
          </p:txBody>
        </p:sp>
      </p:grpSp>
      <p:sp>
        <p:nvSpPr>
          <p:cNvPr id="7" name="Slide Number Placeholder 2"/>
          <p:cNvSpPr txBox="1">
            <a:spLocks/>
          </p:cNvSpPr>
          <p:nvPr/>
        </p:nvSpPr>
        <p:spPr>
          <a:xfrm>
            <a:off x="7707321" y="4914745"/>
            <a:ext cx="366353" cy="2852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3622A8-F715-4BE3-AA29-A85884052212}" type="slidenum">
              <a:rPr lang="en-GB" sz="1050">
                <a:solidFill>
                  <a:schemeClr val="bg1"/>
                </a:solidFill>
                <a:latin typeface="Arial"/>
                <a:cs typeface="Arial"/>
              </a:rPr>
              <a:pPr/>
              <a:t>4</a:t>
            </a:fld>
            <a:endParaRPr lang="en-GB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67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6CAD-2DEF-9B44-BE38-1DCE08D5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954"/>
            <a:ext cx="4432041" cy="1567194"/>
          </a:xfrm>
        </p:spPr>
        <p:txBody>
          <a:bodyPr>
            <a:normAutofit/>
          </a:bodyPr>
          <a:lstStyle/>
          <a:p>
            <a:r>
              <a:rPr lang="en-US" b="1" dirty="0"/>
              <a:t>Proteomics and transcriptomics analysis of human tissues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9A5E2-E65C-D449-9EE7-A9B80A5B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139700"/>
            <a:ext cx="4826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28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9ABC5D-88FC-F644-9E78-2EB2C8C8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140" y="0"/>
            <a:ext cx="4660900" cy="49911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027C10-EA18-5D49-9B77-A1BC45008D15}"/>
              </a:ext>
            </a:extLst>
          </p:cNvPr>
          <p:cNvSpPr txBox="1">
            <a:spLocks/>
          </p:cNvSpPr>
          <p:nvPr/>
        </p:nvSpPr>
        <p:spPr>
          <a:xfrm>
            <a:off x="111967" y="236376"/>
            <a:ext cx="3844212" cy="1567194"/>
          </a:xfrm>
          <a:prstGeom prst="rect">
            <a:avLst/>
          </a:prstGeom>
        </p:spPr>
        <p:txBody>
          <a:bodyPr vert="horz" lIns="68577" tIns="34289" rIns="68577" bIns="34289" rtlCol="0" anchor="b">
            <a:normAutofit fontScale="92500" lnSpcReduction="20000"/>
          </a:bodyPr>
          <a:lstStyle>
            <a:lvl1pPr algn="l" defTabSz="68576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Proteomics and transcriptomics expressions in human tissues</a:t>
            </a:r>
          </a:p>
        </p:txBody>
      </p:sp>
    </p:spTree>
    <p:extLst>
      <p:ext uri="{BB962C8B-B14F-4D97-AF65-F5344CB8AC3E}">
        <p14:creationId xmlns:p14="http://schemas.microsoft.com/office/powerpoint/2010/main" val="2105594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DDEED8-D44D-AE4E-AF0D-987FBC27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964" y="0"/>
            <a:ext cx="6220609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1CCDF7-40E6-ED42-AFE9-B8228EB6F961}"/>
              </a:ext>
            </a:extLst>
          </p:cNvPr>
          <p:cNvSpPr txBox="1">
            <a:spLocks/>
          </p:cNvSpPr>
          <p:nvPr/>
        </p:nvSpPr>
        <p:spPr>
          <a:xfrm>
            <a:off x="111967" y="236376"/>
            <a:ext cx="3844212" cy="1567194"/>
          </a:xfrm>
          <a:prstGeom prst="rect">
            <a:avLst/>
          </a:prstGeom>
        </p:spPr>
        <p:txBody>
          <a:bodyPr vert="horz" lIns="68577" tIns="34289" rIns="68577" bIns="34289" rtlCol="0" anchor="b">
            <a:normAutofit fontScale="92500" lnSpcReduction="20000"/>
          </a:bodyPr>
          <a:lstStyle>
            <a:lvl1pPr algn="l" defTabSz="68576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Correlations between Proteomics and transcriptomics expressions</a:t>
            </a:r>
          </a:p>
        </p:txBody>
      </p:sp>
    </p:spTree>
    <p:extLst>
      <p:ext uri="{BB962C8B-B14F-4D97-AF65-F5344CB8AC3E}">
        <p14:creationId xmlns:p14="http://schemas.microsoft.com/office/powerpoint/2010/main" val="3432892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5CE6-B2AE-4949-8DBB-ED0184C0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6FAFC-7233-7741-99B1-D3B045CD3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05153-BB74-464B-A45F-90DC8C3D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7" y="176623"/>
            <a:ext cx="6332247" cy="45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17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4FCF-3319-CE4F-A1E3-FA77925D6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47900-F6DA-FF44-A710-133F6B3CE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EAE38-5E5D-334A-80A0-1DC07FE1E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338" y="0"/>
            <a:ext cx="4833776" cy="50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6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69B12-213D-1048-B529-BB508597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5" y="-1"/>
            <a:ext cx="5954628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93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C5CC-8C9B-694D-9769-05272402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598D-77F6-FE47-B211-747DC3CA7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85C30-C5FF-3A42-9F93-905AD9E40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60" y="201943"/>
            <a:ext cx="43942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6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proteomics?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Definition – Large-scale study of proteins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 daily use – Studying a protein sample using mass spectrometry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3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ED6A0-E5AC-3546-A4F0-6B4997CA6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53" y="7749"/>
            <a:ext cx="75493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Mass spectrometry-based proteomics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Top down proteomics</a:t>
            </a:r>
          </a:p>
          <a:p>
            <a:pPr lvl="1"/>
            <a:r>
              <a:rPr lang="en-US" dirty="0"/>
              <a:t>Analysis of intact proteins </a:t>
            </a:r>
          </a:p>
          <a:p>
            <a:pPr lvl="1"/>
            <a:r>
              <a:rPr lang="en-US" dirty="0"/>
              <a:t>Complicated MS data analysis </a:t>
            </a:r>
          </a:p>
          <a:p>
            <a:r>
              <a:rPr lang="en-US" dirty="0"/>
              <a:t>Bottom up proteomics</a:t>
            </a:r>
          </a:p>
          <a:p>
            <a:pPr lvl="1"/>
            <a:r>
              <a:rPr lang="en-US" dirty="0"/>
              <a:t>Peptides released by enzymatic degradation</a:t>
            </a:r>
          </a:p>
          <a:p>
            <a:pPr lvl="1"/>
            <a:r>
              <a:rPr lang="en-US" dirty="0"/>
              <a:t>Measures peptide-ions and their fragmentation patterns</a:t>
            </a:r>
          </a:p>
          <a:p>
            <a:pPr lvl="1"/>
            <a:r>
              <a:rPr lang="en-US" dirty="0"/>
              <a:t>By far the most used approach in proteomics</a:t>
            </a:r>
          </a:p>
          <a:p>
            <a:pPr lvl="1"/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" y="3315893"/>
            <a:ext cx="7721300" cy="10656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8100" y="4884718"/>
            <a:ext cx="625826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Quantitative shotgun proteomics: considerations for a high-quality workflow in immunology Felix Meissner &amp; Matthias Mann Nature Immunology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443" y="901700"/>
            <a:ext cx="3518757" cy="22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proteomics approaches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Data-dependent acquisition proteomics (DDA or Shotgun) </a:t>
            </a:r>
          </a:p>
          <a:p>
            <a:pPr lvl="1"/>
            <a:r>
              <a:rPr lang="en-US" dirty="0"/>
              <a:t>No prior knowledge needed</a:t>
            </a:r>
          </a:p>
          <a:p>
            <a:pPr lvl="1"/>
            <a:r>
              <a:rPr lang="en-US" dirty="0"/>
              <a:t>MS1 quantification</a:t>
            </a:r>
          </a:p>
          <a:p>
            <a:r>
              <a:rPr lang="en-US" dirty="0"/>
              <a:t>Data-independent acquisition proteomics (DIA or SWATH) </a:t>
            </a:r>
          </a:p>
          <a:p>
            <a:pPr lvl="1"/>
            <a:r>
              <a:rPr lang="en-US" dirty="0"/>
              <a:t>Needs spectral libraries</a:t>
            </a:r>
          </a:p>
          <a:p>
            <a:pPr lvl="1"/>
            <a:r>
              <a:rPr lang="en-US" dirty="0"/>
              <a:t>MS2 quantification</a:t>
            </a:r>
          </a:p>
          <a:p>
            <a:r>
              <a:rPr lang="en-US" dirty="0"/>
              <a:t>Targeted proteomics (SRM, MRM, PRM, HR-MRM etc.)</a:t>
            </a:r>
          </a:p>
          <a:p>
            <a:pPr lvl="1"/>
            <a:r>
              <a:rPr lang="en-US" dirty="0"/>
              <a:t>Needs assay development</a:t>
            </a:r>
          </a:p>
          <a:p>
            <a:pPr lvl="1"/>
            <a:r>
              <a:rPr lang="en-US" dirty="0"/>
              <a:t>Generally hypothesis driven</a:t>
            </a:r>
          </a:p>
          <a:p>
            <a:pPr lvl="1"/>
            <a:r>
              <a:rPr lang="en-US" dirty="0"/>
              <a:t>MS2 quantification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78100" y="4884718"/>
            <a:ext cx="625826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Quantitative shotgun proteomics: considerations for a high-quality workflow in immunology Felix Meissner &amp; Matthias Mann Nature Immunology</a:t>
            </a:r>
          </a:p>
        </p:txBody>
      </p:sp>
    </p:spTree>
    <p:extLst>
      <p:ext uri="{BB962C8B-B14F-4D97-AF65-F5344CB8AC3E}">
        <p14:creationId xmlns:p14="http://schemas.microsoft.com/office/powerpoint/2010/main" val="264494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Protein identification in shotgun proteomics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78" y="4879197"/>
            <a:ext cx="7986221" cy="315469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Kacerovsky et al (2015) Proteomic Biomarkers for Spontaneous Preterm Birth: A Systematic Review of the Literature</a:t>
            </a:r>
            <a:endParaRPr lang="en-US" sz="800" b="1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87" y="1092200"/>
            <a:ext cx="4585994" cy="353391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53100" y="1268499"/>
            <a:ext cx="2806700" cy="301752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Protein digestion into peptides</a:t>
            </a:r>
          </a:p>
          <a:p>
            <a:pPr lvl="1"/>
            <a:r>
              <a:rPr lang="en-US" dirty="0"/>
              <a:t>Peptide separation using liquid chromatography</a:t>
            </a:r>
          </a:p>
          <a:p>
            <a:pPr lvl="1"/>
            <a:r>
              <a:rPr lang="en-US" dirty="0"/>
              <a:t>Electrospray ionization</a:t>
            </a:r>
          </a:p>
          <a:p>
            <a:pPr lvl="1"/>
            <a:r>
              <a:rPr lang="en-US" dirty="0"/>
              <a:t>Full scan of peptide ions (MS1)</a:t>
            </a:r>
          </a:p>
          <a:p>
            <a:pPr lvl="1"/>
            <a:r>
              <a:rPr lang="en-US" dirty="0"/>
              <a:t>Selection of the most intense peptide ions to fragment and analyze (MS2)</a:t>
            </a:r>
          </a:p>
          <a:p>
            <a:pPr lvl="1"/>
            <a:r>
              <a:rPr lang="en-US" dirty="0"/>
              <a:t>Fragment ion spectra are used for peptide identification</a:t>
            </a:r>
          </a:p>
          <a:p>
            <a:pPr lvl="1"/>
            <a:r>
              <a:rPr lang="en-US" dirty="0"/>
              <a:t>Protein quantification based on peptide ion intensity (MS1 level)</a:t>
            </a:r>
          </a:p>
        </p:txBody>
      </p:sp>
    </p:spTree>
    <p:extLst>
      <p:ext uri="{BB962C8B-B14F-4D97-AF65-F5344CB8AC3E}">
        <p14:creationId xmlns:p14="http://schemas.microsoft.com/office/powerpoint/2010/main" val="20564371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plate_ver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D090284-00DC-0343-BA0C-EC92FA21EFB7}">
  <we:reference id="wa104381063" version="1.0.0.0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26087</TotalTime>
  <Words>1467</Words>
  <Application>Microsoft Macintosh PowerPoint</Application>
  <PresentationFormat>On-screen Show (16:9)</PresentationFormat>
  <Paragraphs>272</Paragraphs>
  <Slides>46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Helvetica</vt:lpstr>
      <vt:lpstr>Helvetica Neue Thin</vt:lpstr>
      <vt:lpstr>Wingdings</vt:lpstr>
      <vt:lpstr>Retrospect</vt:lpstr>
      <vt:lpstr>template_ver1</vt:lpstr>
      <vt:lpstr>PowerPoint Presentation</vt:lpstr>
      <vt:lpstr>PowerPoint Presentation</vt:lpstr>
      <vt:lpstr>PowerPoint Presentation</vt:lpstr>
      <vt:lpstr>PowerPoint Presentation</vt:lpstr>
      <vt:lpstr>What is proteomics?</vt:lpstr>
      <vt:lpstr>PowerPoint Presentation</vt:lpstr>
      <vt:lpstr>Mass spectrometry-based proteomics</vt:lpstr>
      <vt:lpstr>Different proteomics approaches</vt:lpstr>
      <vt:lpstr>Protein identification in shotgun proteomics</vt:lpstr>
      <vt:lpstr>Peptide fragmentation</vt:lpstr>
      <vt:lpstr>Data analysis in shotgun proteomics </vt:lpstr>
      <vt:lpstr>Proteomes are Dynamic and Complex</vt:lpstr>
      <vt:lpstr>Data Dependent Acquisition will Always Under Sample</vt:lpstr>
      <vt:lpstr>How well does shotgun proteomics describe a sample? </vt:lpstr>
      <vt:lpstr>How well does shotgun proteomics describe a sample? </vt:lpstr>
      <vt:lpstr>Interference</vt:lpstr>
      <vt:lpstr>Limitations with shotgun proteomics </vt:lpstr>
      <vt:lpstr>Targeted Proteomics</vt:lpstr>
      <vt:lpstr>Targeted Proteomics</vt:lpstr>
      <vt:lpstr>Targeted proteomics vs. shotgun proteomics</vt:lpstr>
      <vt:lpstr>Chromatographic Peak Extraction</vt:lpstr>
      <vt:lpstr>MS-based Peptide Quantification</vt:lpstr>
      <vt:lpstr>Stable isotope-labeled standards</vt:lpstr>
      <vt:lpstr>Quantification</vt:lpstr>
      <vt:lpstr>Accuracy and Precision</vt:lpstr>
      <vt:lpstr>Assay validation – Apolipoprotein SRM</vt:lpstr>
      <vt:lpstr>Assay validation – Apolipoprotein SRM</vt:lpstr>
      <vt:lpstr>Assessing accuracy</vt:lpstr>
      <vt:lpstr>Targeted proteomics data analysis in Skyline</vt:lpstr>
      <vt:lpstr>Data Independent Acquisition (DIA or SWATH)</vt:lpstr>
      <vt:lpstr>“SRM” on “All”</vt:lpstr>
      <vt:lpstr>Advantages of DIA over SRM / PRM</vt:lpstr>
      <vt:lpstr>DDA vs DIA vs SRM</vt:lpstr>
      <vt:lpstr>DIA data analysis</vt:lpstr>
      <vt:lpstr>Tissue based map of the human proteome</vt:lpstr>
      <vt:lpstr>Classification of the human proteome</vt:lpstr>
      <vt:lpstr>Analysis of Tissue elevated proteins</vt:lpstr>
      <vt:lpstr>Generation of metabolic models</vt:lpstr>
      <vt:lpstr>PowerPoint Presentation</vt:lpstr>
      <vt:lpstr>Proteomics and transcriptomics analysis of human tissues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148</cp:revision>
  <cp:lastPrinted>2018-09-10T16:39:21Z</cp:lastPrinted>
  <dcterms:created xsi:type="dcterms:W3CDTF">2017-09-20T09:52:44Z</dcterms:created>
  <dcterms:modified xsi:type="dcterms:W3CDTF">2021-11-01T09:10:40Z</dcterms:modified>
</cp:coreProperties>
</file>